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8" r:id="rId25"/>
    <p:sldId id="28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323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3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570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62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952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65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67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4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62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72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0145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834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3415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186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43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00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2E5FD-3E77-4E1F-AFA6-FF6C0C6F28B7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73CA2-863D-499E-B2AF-8BF7781217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74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5520" y="3167775"/>
            <a:ext cx="8461207" cy="3052720"/>
          </a:xfr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l"/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Вводный инструктаж по безопасности образовательного процесса, </a:t>
            </a:r>
            <a:b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пожарной безопасности, </a:t>
            </a:r>
            <a:b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гражданской обороне и антитеррористической безопасности с обучающимися</a:t>
            </a:r>
            <a:endParaRPr lang="ru-RU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20" y="97118"/>
            <a:ext cx="9311211" cy="262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13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2647" y="0"/>
            <a:ext cx="8596668" cy="7555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сведения о ВФ </a:t>
            </a:r>
            <a:r>
              <a:rPr lang="ru-RU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ВолГУ</a:t>
            </a:r>
            <a:endParaRPr lang="ru-RU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5154" y="3631842"/>
            <a:ext cx="8950817" cy="3226157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Филиал является обособленным структурным подразделением федерального государственного автономного образовательного учреждения высшего образования «Волгоградский государственный университет».</a:t>
            </a:r>
          </a:p>
          <a:p>
            <a:pPr algn="just"/>
            <a:r>
              <a:rPr lang="ru-RU" dirty="0"/>
              <a:t>Место </a:t>
            </a:r>
            <a:r>
              <a:rPr lang="ru-RU" dirty="0" smtClean="0"/>
              <a:t>нахождения </a:t>
            </a:r>
            <a:r>
              <a:rPr lang="ru-RU" dirty="0"/>
              <a:t>ВФ </a:t>
            </a:r>
            <a:r>
              <a:rPr lang="ru-RU" dirty="0" err="1" smtClean="0"/>
              <a:t>ВолГУ</a:t>
            </a:r>
            <a:r>
              <a:rPr lang="ru-RU" dirty="0" smtClean="0"/>
              <a:t>: Волгоградская </a:t>
            </a:r>
            <a:r>
              <a:rPr lang="ru-RU" dirty="0"/>
              <a:t>область., </a:t>
            </a:r>
            <a:r>
              <a:rPr lang="ru-RU" dirty="0" err="1"/>
              <a:t>г.Волжский</a:t>
            </a:r>
            <a:r>
              <a:rPr lang="ru-RU" dirty="0"/>
              <a:t>, ул.40 лет Победы, д.11.</a:t>
            </a:r>
          </a:p>
          <a:p>
            <a:pPr algn="just"/>
            <a:r>
              <a:rPr lang="ru-RU" dirty="0"/>
              <a:t>В состав филиала входят кафедры и другие структурные подразделения, которые осуществляют свою деятельность на основании соответствующих положений. </a:t>
            </a:r>
          </a:p>
          <a:p>
            <a:pPr algn="just"/>
            <a:r>
              <a:rPr lang="ru-RU" dirty="0"/>
              <a:t>ВФ </a:t>
            </a:r>
            <a:r>
              <a:rPr lang="ru-RU" dirty="0" err="1"/>
              <a:t>ВолГУ</a:t>
            </a:r>
            <a:r>
              <a:rPr lang="ru-RU" dirty="0"/>
              <a:t> реализует образовательные программы высшего образования, среднего профессионального образования, дополнительного образования детей и взрослых, дополнительного профессионального образования в соответствии с лицензией на осуществление образовательной деятельности, оказывает гражданам и юридическим лицам иные образовательные услуги. Филиал осуществляет государственную итоговую аттестацию выпускников.</a:t>
            </a:r>
          </a:p>
          <a:p>
            <a:pPr algn="just"/>
            <a:r>
              <a:rPr lang="ru-RU" dirty="0"/>
              <a:t>Филиал осуществляет свою деятельность на основании Конституции Российской Федерации, федеральных конституционных законов, федеральных законов, указов Президента Российской Федерации, Постановлений Правительства Российской Федерации, актов Министерства науки и высшего образования Российской Федерации, иных внешних и внутренних нормативных правовых актов, регулирующих деятельность Филиала.</a:t>
            </a:r>
          </a:p>
          <a:p>
            <a:pPr algn="just"/>
            <a:r>
              <a:rPr lang="ru-RU" dirty="0"/>
              <a:t>Вся деятельность филиала строится в тесном взаимодействии со структурными подразделениями Волгоградского государственного университета. Учебно-воспитательный процесс подчинен единым требованиям университета. Выпускники ВФ </a:t>
            </a:r>
            <a:r>
              <a:rPr lang="ru-RU" dirty="0" err="1"/>
              <a:t>ВолГУ</a:t>
            </a:r>
            <a:r>
              <a:rPr lang="ru-RU" dirty="0"/>
              <a:t> получают  дипломы Волгоградского государственного университета.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793" y="658520"/>
            <a:ext cx="4671602" cy="28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8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913" y="90152"/>
            <a:ext cx="8564451" cy="40011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правила поведения на территории и в помещениях ВФ </a:t>
            </a:r>
            <a:r>
              <a:rPr lang="ru-RU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ВолГУ</a:t>
            </a:r>
            <a:endParaRPr lang="ru-RU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7731" y="656823"/>
            <a:ext cx="941445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solidFill>
                  <a:schemeClr val="accent5"/>
                </a:solidFill>
              </a:rPr>
              <a:t>При следовании в филиал на занятия и после их завершения:</a:t>
            </a:r>
          </a:p>
          <a:p>
            <a:r>
              <a:rPr lang="ru-RU" sz="1500" dirty="0"/>
              <a:t>- переходить проезжую часть дороги в местах, где имеются обозначения или указатели переходов, светофоры;</a:t>
            </a:r>
          </a:p>
          <a:p>
            <a:r>
              <a:rPr lang="ru-RU" sz="1500" dirty="0"/>
              <a:t>- переходить дорогу только на зеленый сигнал светофора, предварительно убедившись в полной безопасности и отсутствии приближающегося транспорта.</a:t>
            </a:r>
          </a:p>
          <a:p>
            <a:r>
              <a:rPr lang="ru-RU" sz="1500" dirty="0" smtClean="0">
                <a:solidFill>
                  <a:schemeClr val="accent5"/>
                </a:solidFill>
              </a:rPr>
              <a:t>При </a:t>
            </a:r>
            <a:r>
              <a:rPr lang="ru-RU" sz="1500" dirty="0">
                <a:solidFill>
                  <a:schemeClr val="accent5"/>
                </a:solidFill>
              </a:rPr>
              <a:t>нахождении в помещениях и передвижении по территории филиала следует:</a:t>
            </a:r>
          </a:p>
          <a:p>
            <a:r>
              <a:rPr lang="ru-RU" sz="1500" dirty="0"/>
              <a:t>- идти шагом, смотря под ноги, и придерживаться правой стороны, не прыгать, не бегать, не толкать других, и не занимать при движении более половины ширины пути движения;</a:t>
            </a:r>
          </a:p>
          <a:p>
            <a:r>
              <a:rPr lang="ru-RU" sz="1500" dirty="0" smtClean="0"/>
              <a:t>- </a:t>
            </a:r>
            <a:r>
              <a:rPr lang="ru-RU" sz="1500" dirty="0"/>
              <a:t>проявлять осторожность при движении вблизи оконных проемов, витрин и стендов в конструкции которых имеется стекло, вблизи батарей центрального отопления;</a:t>
            </a:r>
          </a:p>
          <a:p>
            <a:r>
              <a:rPr lang="ru-RU" sz="1500" dirty="0"/>
              <a:t>- не останавливаться и не группироваться на путях передвижения (лестница, крыльцо, проемы дверей и т.п.);</a:t>
            </a:r>
          </a:p>
          <a:p>
            <a:r>
              <a:rPr lang="ru-RU" sz="1500" dirty="0"/>
              <a:t>- не закрывать дверь, если позади идут другие люди; </a:t>
            </a:r>
          </a:p>
          <a:p>
            <a:r>
              <a:rPr lang="ru-RU" sz="1500" dirty="0"/>
              <a:t>- не допускать разлива жидкостей, падения на пол и ступени лестниц стекла, камней, палок, гаек, карандашей и т.п., а также конфет, огрызков и кожуры фруктов и т.п.;</a:t>
            </a:r>
          </a:p>
          <a:p>
            <a:r>
              <a:rPr lang="ru-RU" sz="1500" dirty="0"/>
              <a:t>- не наступать на мокрые участки пола и ступени лестниц (разлитую жидкость, во время влажной уборки и т.п.);</a:t>
            </a:r>
          </a:p>
          <a:p>
            <a:r>
              <a:rPr lang="ru-RU" sz="1500" dirty="0" smtClean="0"/>
              <a:t>- не </a:t>
            </a:r>
            <a:r>
              <a:rPr lang="ru-RU" sz="1500" dirty="0"/>
              <a:t>наступать на предметы, оказавшиеся на пути </a:t>
            </a:r>
            <a:r>
              <a:rPr lang="ru-RU" sz="1500" dirty="0" smtClean="0"/>
              <a:t>следования.</a:t>
            </a:r>
          </a:p>
          <a:p>
            <a:r>
              <a:rPr lang="ru-RU" sz="1500" dirty="0" smtClean="0">
                <a:solidFill>
                  <a:schemeClr val="accent5"/>
                </a:solidFill>
              </a:rPr>
              <a:t>При передвижении по лестничным маршам необходимо:</a:t>
            </a:r>
          </a:p>
          <a:p>
            <a:r>
              <a:rPr lang="ru-RU" sz="1500" dirty="0" smtClean="0"/>
              <a:t>- смотреть под ноги, держаться за перила;</a:t>
            </a:r>
          </a:p>
          <a:p>
            <a:r>
              <a:rPr lang="ru-RU" sz="1500" dirty="0" smtClean="0"/>
              <a:t>- не переступать и не перепрыгивать через несколько ступенек лестницы;</a:t>
            </a:r>
          </a:p>
          <a:p>
            <a:r>
              <a:rPr lang="ru-RU" sz="1500" dirty="0" smtClean="0"/>
              <a:t>- не подниматься и не спускаться бегом по лестничным маршам;</a:t>
            </a:r>
          </a:p>
          <a:p>
            <a:r>
              <a:rPr lang="ru-RU" sz="1500" dirty="0" smtClean="0"/>
              <a:t>- не перевешиваться через перила;</a:t>
            </a:r>
          </a:p>
          <a:p>
            <a:r>
              <a:rPr lang="ru-RU" sz="1500" dirty="0" smtClean="0"/>
              <a:t>- не разговаривать по телефону;</a:t>
            </a:r>
          </a:p>
          <a:p>
            <a:r>
              <a:rPr lang="ru-RU" sz="1500" dirty="0" smtClean="0"/>
              <a:t>- не держать руки в карманах;</a:t>
            </a:r>
          </a:p>
          <a:p>
            <a:r>
              <a:rPr lang="ru-RU" sz="1500" dirty="0" smtClean="0"/>
              <a:t>- не переносить предметы, держа их перед собой, если из-за этого не видно пути передвижения.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2705130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213" y="708338"/>
            <a:ext cx="9684913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Обучающиеся </a:t>
            </a:r>
            <a:r>
              <a:rPr lang="ru-RU" sz="24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обязаны:</a:t>
            </a:r>
            <a:endParaRPr lang="ru-RU" sz="24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/>
              <a:t>- руководствоваться знаками безопасности и надписями установленного содержания, которыми обозначены опасные зоны, во избежание травмы не заходить за пределы защитного и специального ограждений;</a:t>
            </a:r>
          </a:p>
          <a:p>
            <a:r>
              <a:rPr lang="ru-RU" dirty="0"/>
              <a:t>- немедленно сообщить своему непосредственному руководителю (куратору, преподавателю и т.д.) о любом несчастном случае, происшедшем во время учебно-воспитательного процесса, а также о ситуации, которая создает угрозу жизни и здоровью людей или об ухудшении состояния своего здоровья, в том числе о проявлении признаков острого заболевания (отравления).</a:t>
            </a:r>
          </a:p>
          <a:p>
            <a:r>
              <a:rPr lang="ru-RU" dirty="0" smtClean="0"/>
              <a:t>-при </a:t>
            </a:r>
            <a:r>
              <a:rPr lang="ru-RU" dirty="0"/>
              <a:t>выполнении практических, лабораторных работ обучающиеся обязаны выполнять установленные требования безопасности, своевременно и точно выполнять распоряжения руководителя и технического персонала.</a:t>
            </a:r>
          </a:p>
          <a:p>
            <a:r>
              <a:rPr lang="ru-RU" dirty="0" smtClean="0"/>
              <a:t>- посещать </a:t>
            </a:r>
            <a:r>
              <a:rPr lang="ru-RU" dirty="0"/>
              <a:t>занятия по физической культуре только в специальной (соответствующей виду спорта и месту занятий) спортивной форме и обуви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- соблюдать </a:t>
            </a:r>
            <a:r>
              <a:rPr lang="ru-RU" dirty="0"/>
              <a:t>осторожность при работе с ножницами, шилом, ножом (во избежание </a:t>
            </a:r>
            <a:r>
              <a:rPr lang="ru-RU" dirty="0" err="1"/>
              <a:t>травмирования</a:t>
            </a:r>
            <a:r>
              <a:rPr lang="ru-RU" dirty="0"/>
              <a:t> пальцев </a:t>
            </a:r>
            <a:r>
              <a:rPr lang="ru-RU" dirty="0" smtClean="0"/>
              <a:t>рук.</a:t>
            </a:r>
            <a:endParaRPr lang="ru-RU" dirty="0"/>
          </a:p>
          <a:p>
            <a:r>
              <a:rPr lang="ru-RU" dirty="0" smtClean="0"/>
              <a:t>- при </a:t>
            </a:r>
            <a:r>
              <a:rPr lang="ru-RU" dirty="0"/>
              <a:t>открывании (закрывании) окон, дверей (для проветривания, уборки и т.п.) исключать самопроизвольное захлопывание дверей и окон сквозняком и случайное </a:t>
            </a:r>
            <a:r>
              <a:rPr lang="ru-RU" dirty="0" err="1"/>
              <a:t>травмирование</a:t>
            </a:r>
            <a:r>
              <a:rPr lang="ru-RU" dirty="0"/>
              <a:t> находящихся рядом людей.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31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4698" y="0"/>
            <a:ext cx="9878096" cy="6368603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Обучающимся </a:t>
            </a:r>
            <a:r>
              <a:rPr lang="ru-RU" sz="20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запрещается:</a:t>
            </a:r>
            <a:r>
              <a:rPr lang="ru-RU" sz="1100" dirty="0">
                <a:solidFill>
                  <a:schemeClr val="tx1"/>
                </a:solidFill>
              </a:rPr>
              <a:t/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находиться в филиале и на территории под воздействием алкогольных, наркотических, психотропных и токсических веществ;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приносить взрывчатые вещества, взрывные устройства, холодное, газовое, пневматическое, огнестрельное и иное оружие (промышленного или самодельного изготовления) и боеприпасы;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входить в технические и хозяйственные помещения филиала, не предназначенные для нахождения там постоянных лиц (физические и химические лаборатории, </a:t>
            </a:r>
            <a:r>
              <a:rPr lang="ru-RU" sz="1400" dirty="0" err="1">
                <a:solidFill>
                  <a:schemeClr val="tx1"/>
                </a:solidFill>
              </a:rPr>
              <a:t>электрощитовые</a:t>
            </a:r>
            <a:r>
              <a:rPr lang="ru-RU" sz="1400" dirty="0">
                <a:solidFill>
                  <a:schemeClr val="tx1"/>
                </a:solidFill>
              </a:rPr>
              <a:t>, склад, кухня, подвал, чердак, тепловой узел, кровля и т.п.);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включать рубильники, оборудование, аппаратуру, открывать краны, задвижки, на которых вывешены предупредительные знаки, снимать данные знаки;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садиться, становиться ногами на подоконники </a:t>
            </a:r>
            <a:r>
              <a:rPr lang="ru-RU" sz="1400" dirty="0" smtClean="0">
                <a:solidFill>
                  <a:schemeClr val="tx1"/>
                </a:solidFill>
              </a:rPr>
              <a:t>окон</a:t>
            </a:r>
            <a:r>
              <a:rPr lang="ru-RU" sz="1400" dirty="0">
                <a:solidFill>
                  <a:schemeClr val="tx1"/>
                </a:solidFill>
              </a:rPr>
              <a:t>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прислоняться к оконным стеклам закрытых или открытых окон;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приближаться ближе 1метра к любым ограждениям, перегородкам, оконным проемам, витражам и т.д., в конструкции которых имеется стекло;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перевешиваться через подоконники открытых окон, покидать здание учреждения через окна (за исключением случаев эвакуации);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садиться на трубы и батареи центрального отопления (независимо от температуры);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 складировать столы и стулья один на другой на высоту выше 1,5 метра;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- </a:t>
            </a:r>
            <a:r>
              <a:rPr lang="ru-RU" sz="1400" dirty="0">
                <a:solidFill>
                  <a:schemeClr val="tx1"/>
                </a:solidFill>
              </a:rPr>
              <a:t>использовать стул, стол, тумбочку, подоконник и т.п. как подставку вместо стремянки для поливки цветов, постановки книг, документов на полки, антресоли, подвески штор, открывания, закрывания окон, форточек, мытья окон и т.д.;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садиться на столы, оборудование, раскачиваться на стульях;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выбрасывать наружу через окна и форточки какие-либо предметы;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контактировать с домашними или безнадзорными животными при нахождении их в помещениях и на территории филиала;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- </a:t>
            </a:r>
            <a:r>
              <a:rPr lang="ru-RU" sz="1400" dirty="0">
                <a:solidFill>
                  <a:schemeClr val="tx1"/>
                </a:solidFill>
              </a:rPr>
              <a:t>залезать на крышу зданий, забор и иные ограждения, деревья;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спускаться в канализационные и другие люки;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без разрешения непосредственного руководителя занятий покидать филиал в учебное время;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оставаться в филиале по окончании занятий, если это не связано </a:t>
            </a:r>
            <a:r>
              <a:rPr lang="ru-RU" sz="1400" dirty="0" smtClean="0">
                <a:solidFill>
                  <a:schemeClr val="tx1"/>
                </a:solidFill>
              </a:rPr>
              <a:t>учебно-воспитательным </a:t>
            </a:r>
            <a:r>
              <a:rPr lang="ru-RU" sz="1400" dirty="0">
                <a:solidFill>
                  <a:schemeClr val="tx1"/>
                </a:solidFill>
              </a:rPr>
              <a:t>процессом; необоснованно находиться на территории филиала в выходные и праздничные дни;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находиться в огражденных опасных зонах;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стоять или проходить под лесами, откуда возможно падение предметов;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проходить вблизи работающего оборудования – ближе 2м;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- облокачиваться </a:t>
            </a:r>
            <a:r>
              <a:rPr lang="ru-RU" sz="1400" dirty="0">
                <a:solidFill>
                  <a:schemeClr val="tx1"/>
                </a:solidFill>
              </a:rPr>
              <a:t>на временное ограждение пролетных строений, открытых люков и других предметов;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переносить в карманах </a:t>
            </a:r>
            <a:r>
              <a:rPr lang="ru-RU" sz="1400" dirty="0" err="1">
                <a:solidFill>
                  <a:schemeClr val="tx1"/>
                </a:solidFill>
              </a:rPr>
              <a:t>травмоопасные</a:t>
            </a:r>
            <a:r>
              <a:rPr lang="ru-RU" sz="1400" dirty="0">
                <a:solidFill>
                  <a:schemeClr val="tx1"/>
                </a:solidFill>
              </a:rPr>
              <a:t> предметы (иголки, булавки, лезвия, ножницы и т.д.);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совершать иные действия, которые могут привести к </a:t>
            </a:r>
            <a:r>
              <a:rPr lang="ru-RU" sz="1400" dirty="0" err="1">
                <a:solidFill>
                  <a:schemeClr val="tx1"/>
                </a:solidFill>
              </a:rPr>
              <a:t>травмированию</a:t>
            </a:r>
            <a:r>
              <a:rPr lang="ru-RU" sz="1400" dirty="0">
                <a:solidFill>
                  <a:schemeClr val="tx1"/>
                </a:solidFill>
              </a:rPr>
              <a:t> самого обучающегося и других лиц.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/>
              <a:t> </a:t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19203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04492" y="0"/>
            <a:ext cx="8596668" cy="871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Опасные и вредные факторы и их влияние на обучающегося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86366" y="1339403"/>
            <a:ext cx="9259910" cy="421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AutoShape 2" descr="ГОСТ 12.0.003-74 ССБТ. Опасные и вредные производственные факторы. Классификац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76" y="1015932"/>
            <a:ext cx="11421319" cy="584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4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936" y="94445"/>
            <a:ext cx="8596668" cy="4335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санитарно-гигиенические требования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5361" y="953036"/>
            <a:ext cx="97674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/>
                </a:solidFill>
              </a:rPr>
              <a:t>Гигиена – </a:t>
            </a:r>
            <a:r>
              <a:rPr lang="ru-RU" sz="2000" dirty="0" smtClean="0"/>
              <a:t>наука изучающая влияние факторов внешней среды на организм человека с целью оптимизации благоприятного и профилактики неблагоприятного воздействия. К факторам внешней среды относятся: микроклимат, излучение, освещение, шум, загрязнение воздуха и т.п.</a:t>
            </a:r>
          </a:p>
          <a:p>
            <a:r>
              <a:rPr lang="ru-RU" sz="2000" dirty="0" smtClean="0">
                <a:solidFill>
                  <a:schemeClr val="accent5"/>
                </a:solidFill>
              </a:rPr>
              <a:t>Санитария</a:t>
            </a:r>
            <a:r>
              <a:rPr lang="ru-RU" sz="2000" dirty="0" smtClean="0"/>
              <a:t> </a:t>
            </a:r>
            <a:r>
              <a:rPr lang="ru-RU" sz="2000" dirty="0"/>
              <a:t>– система мероприятий, обеспечивающих охрану здоровья и профилактику различных заболеваний, а также комплекс мер по практическому применению разработанных гигиенической наукой нормативов, санитарных правил и рекомендаций, обеспечивающих оптимизацию условий воспитания и обучения, быта, труда и питания людей с целью укрепления и сохранения их здоровья</a:t>
            </a:r>
            <a:r>
              <a:rPr lang="ru-RU" sz="2000" dirty="0" smtClean="0"/>
              <a:t>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В </a:t>
            </a:r>
            <a:r>
              <a:rPr lang="ru-RU" sz="2000" b="1" dirty="0"/>
              <a:t>каждом образовательном учреждении должны быть созданы необходимые </a:t>
            </a:r>
            <a:r>
              <a:rPr lang="ru-RU" sz="2000" b="1" dirty="0" err="1"/>
              <a:t>санитарно</a:t>
            </a:r>
            <a:r>
              <a:rPr lang="ru-RU" sz="2000" b="1" dirty="0"/>
              <a:t> - гигиенические условия в соответствии с требованиями санитарии.</a:t>
            </a:r>
          </a:p>
        </p:txBody>
      </p:sp>
    </p:spTree>
    <p:extLst>
      <p:ext uri="{BB962C8B-B14F-4D97-AF65-F5344CB8AC3E}">
        <p14:creationId xmlns:p14="http://schemas.microsoft.com/office/powerpoint/2010/main" val="170351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15910"/>
            <a:ext cx="9175004" cy="6742090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accent5"/>
                </a:solidFill>
              </a:rPr>
              <a:t>Все  обучающиеся должны соблюдать правила личной гигиены:</a:t>
            </a:r>
            <a:r>
              <a:rPr lang="ru-RU" sz="1200" dirty="0">
                <a:solidFill>
                  <a:schemeClr val="accent5"/>
                </a:solidFill>
              </a:rPr>
              <a:t/>
            </a:r>
            <a:br>
              <a:rPr lang="ru-RU" sz="1200" dirty="0">
                <a:solidFill>
                  <a:schemeClr val="accent5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поддерживать чистоту в местах своего пребывания в филиале в течение всего учебного дня;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систематически мыть руки с мылом перед приемом пищи, после выполнения различных видов работ и посещения туалета;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во время практических занятий в лабораториях (в случаях необходимости) пользоваться спецодеждой, </a:t>
            </a:r>
            <a:r>
              <a:rPr lang="ru-RU" sz="1400" dirty="0" err="1">
                <a:solidFill>
                  <a:schemeClr val="tx1"/>
                </a:solidFill>
              </a:rPr>
              <a:t>спецобувью</a:t>
            </a:r>
            <a:r>
              <a:rPr lang="ru-RU" sz="1400" dirty="0">
                <a:solidFill>
                  <a:schemeClr val="tx1"/>
                </a:solidFill>
              </a:rPr>
              <a:t> и другими средствами индивидуальной защиты;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работать за письменным столом таким образом, чтобы окна (естественное освещение) находилось с левой стороны. При недостаточном освещении необходимо включать общее или местное освещение.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accent5"/>
                </a:solidFill>
              </a:rPr>
              <a:t>Обучающимся </a:t>
            </a:r>
            <a:r>
              <a:rPr lang="ru-RU" sz="1400" dirty="0">
                <a:solidFill>
                  <a:schemeClr val="accent5"/>
                </a:solidFill>
              </a:rPr>
              <a:t>запрещается:</a:t>
            </a:r>
            <a:r>
              <a:rPr lang="ru-RU" sz="1300" dirty="0">
                <a:solidFill>
                  <a:schemeClr val="tx1"/>
                </a:solidFill>
              </a:rPr>
              <a:t/>
            </a:r>
            <a:br>
              <a:rPr lang="ru-RU" sz="13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- </a:t>
            </a:r>
            <a:r>
              <a:rPr lang="ru-RU" sz="1400" dirty="0">
                <a:solidFill>
                  <a:schemeClr val="tx1"/>
                </a:solidFill>
              </a:rPr>
              <a:t>оставлять одежду и личные вещи вне мест, предназначенных для их хранения;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приносить в филиал едкие, зловонные вещества и предметы, их содержащие, а также газовые баллончики;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бросать в унитазы посторонние предметы: ветошь, бумагу и т.п.;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работать с ядохимикатами;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заклеивать вентиляционные отверстия в помещениях или заставлять их мебелью;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 проветривании помещений создавать сквозняки;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употреблять наркотические, психотропные или токсические вещества;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приходить на занятия с инфекционными заболеваниями;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приводить в учреждение домашних или бездомных животных;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принимать пищу в непредназначенных для этого помещениях института;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класть продукты питания без посуды и вне упаковки на столы, стулья, подоконники, личные вещи, одежду и т.п.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u="sng" dirty="0" smtClean="0">
                <a:solidFill>
                  <a:schemeClr val="accent5"/>
                </a:solidFill>
              </a:rPr>
              <a:t>Запрещается </a:t>
            </a:r>
            <a:r>
              <a:rPr lang="ru-RU" sz="1400" u="sng" dirty="0">
                <a:solidFill>
                  <a:schemeClr val="accent5"/>
                </a:solidFill>
              </a:rPr>
              <a:t>употреблять в пищу:</a:t>
            </a:r>
            <a:r>
              <a:rPr lang="ru-RU" sz="1300" u="sng" dirty="0">
                <a:solidFill>
                  <a:schemeClr val="accent5"/>
                </a:solidFill>
              </a:rPr>
              <a:t/>
            </a:r>
            <a:br>
              <a:rPr lang="ru-RU" sz="1300" u="sng" dirty="0">
                <a:solidFill>
                  <a:schemeClr val="accent5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продукты с истекшим сроком годности;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консервированные продукты домашнего приготовления (тушенка, грибы, салаты и т.д.);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 напитки домашнего приготовления (квас, морс);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газированные напитки, содержащие красители или консерванты, если они хранятся откупоренными более двух часов;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Ответственность </a:t>
            </a:r>
            <a:r>
              <a:rPr lang="ru-RU" sz="1400" dirty="0">
                <a:solidFill>
                  <a:schemeClr val="tx1"/>
                </a:solidFill>
              </a:rPr>
              <a:t>за несоблюдение правил личной гигиены и содержание места своего пребывания в надлежащем состоянии несет каждый обучающийся ВФ </a:t>
            </a:r>
            <a:r>
              <a:rPr lang="ru-RU" sz="1400" dirty="0" err="1">
                <a:solidFill>
                  <a:schemeClr val="tx1"/>
                </a:solidFill>
              </a:rPr>
              <a:t>ВолГУ</a:t>
            </a:r>
            <a:r>
              <a:rPr lang="ru-RU" sz="1400" dirty="0">
                <a:solidFill>
                  <a:schemeClr val="tx1"/>
                </a:solidFill>
              </a:rPr>
              <a:t>.</a:t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046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8095" y="0"/>
            <a:ext cx="8596668" cy="42071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 индивидуальной и коллективной защиты</a:t>
            </a:r>
            <a:endParaRPr lang="ru-RU" sz="2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456" y="953037"/>
            <a:ext cx="9736429" cy="5653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54" y="497017"/>
            <a:ext cx="9087118" cy="636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3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45" y="386366"/>
            <a:ext cx="8244146" cy="603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97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57" y="0"/>
            <a:ext cx="10135674" cy="6858001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solidFill>
                  <a:schemeClr val="accent5"/>
                </a:solidFill>
              </a:rPr>
              <a:t>Обучающимся ВФ </a:t>
            </a:r>
            <a:r>
              <a:rPr lang="ru-RU" sz="1600" b="1" dirty="0" err="1">
                <a:solidFill>
                  <a:schemeClr val="accent5"/>
                </a:solidFill>
              </a:rPr>
              <a:t>ВолГУ</a:t>
            </a:r>
            <a:r>
              <a:rPr lang="ru-RU" sz="1600" b="1" dirty="0">
                <a:solidFill>
                  <a:schemeClr val="accent5"/>
                </a:solidFill>
              </a:rPr>
              <a:t> запрещается</a:t>
            </a:r>
            <a:r>
              <a:rPr lang="ru-RU" sz="1600" b="1" dirty="0" smtClean="0">
                <a:solidFill>
                  <a:schemeClr val="accent5"/>
                </a:solidFill>
              </a:rPr>
              <a:t>:</a:t>
            </a:r>
            <a:r>
              <a:rPr lang="en-US" sz="1600" b="1" smtClean="0">
                <a:solidFill>
                  <a:schemeClr val="accent5"/>
                </a:solidFill>
              </a:rPr>
              <a:t/>
            </a:r>
            <a:br>
              <a:rPr lang="en-US" sz="1600" b="1" smtClean="0">
                <a:solidFill>
                  <a:schemeClr val="accent5"/>
                </a:solidFill>
              </a:rPr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400" dirty="0">
                <a:solidFill>
                  <a:schemeClr val="tx1"/>
                </a:solidFill>
              </a:rPr>
              <a:t>- </a:t>
            </a:r>
            <a:r>
              <a:rPr lang="ru-RU" sz="1400" dirty="0" smtClean="0">
                <a:solidFill>
                  <a:schemeClr val="tx1"/>
                </a:solidFill>
              </a:rPr>
              <a:t>вбивать </a:t>
            </a:r>
            <a:r>
              <a:rPr lang="ru-RU" sz="1400" dirty="0">
                <a:solidFill>
                  <a:schemeClr val="tx1"/>
                </a:solidFill>
              </a:rPr>
              <a:t>гвозди, просверливать отверстия в стенах;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повреждать электропроводку, электроприборы, выключатели, розетки, светильники;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включать в розетки неисправные электроприборы, концы проводов без вилок или посторонние предметы;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самостоятельно снимать, чистить и устанавливать лампы, светильники, стартеры, предохранители;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ремонтировать электропроводку, выключатели, розетки, светильники, аппаратуру (телевизоры, аудио и видеомагнитофоны, настольные лампы, технические средства обучения, бытовые электроприборы);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связывать или скручивать электропроводку, использовать выключатели и розетки для подвешивания предметов;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открывать электрические щитки и шкафы, входить в помещение </a:t>
            </a:r>
            <a:r>
              <a:rPr lang="ru-RU" sz="1400" dirty="0" err="1">
                <a:solidFill>
                  <a:schemeClr val="tx1"/>
                </a:solidFill>
              </a:rPr>
              <a:t>электрощитовой</a:t>
            </a:r>
            <a:r>
              <a:rPr lang="ru-RU" sz="1400" dirty="0">
                <a:solidFill>
                  <a:schemeClr val="tx1"/>
                </a:solidFill>
              </a:rPr>
              <a:t>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вставлять вилку в розетку влажными руками;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эксплуатировать неисправную электроаппаратуру (повреждена </a:t>
            </a:r>
            <a:r>
              <a:rPr lang="ru-RU" sz="1400" dirty="0" err="1">
                <a:solidFill>
                  <a:schemeClr val="tx1"/>
                </a:solidFill>
              </a:rPr>
              <a:t>электроизоляция</a:t>
            </a:r>
            <a:r>
              <a:rPr lang="ru-RU" sz="1400" dirty="0">
                <a:solidFill>
                  <a:schemeClr val="tx1"/>
                </a:solidFill>
              </a:rPr>
              <a:t> сетевого шнура, разбита вилка, имеется запах гари, деформирован корпус электроаппаратуры, электроаппарат «бьет» током);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перегружать электросеть, т.е. включать в одну розетку напрямую, через тройники или удлинители приборы, общая суммарная потребляемая мощность которых превышает 3000Вт.;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прикасаться к электропроводам нагревательных и заземленных приборов;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одновременно дотрагиваться до электроприборов и заземленных металлических предметов (батареи и трубы центрального отопления, водопровода, канализации);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эксплуатировать электроаппаратуру ближе 2м от заземленных металлических предметов;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эксплуатировать электроаппаратуру, стоя на электропроводящем полу: металлическом, бетонном, мокром </a:t>
            </a:r>
            <a:r>
              <a:rPr lang="ru-RU" sz="1400" dirty="0" err="1">
                <a:solidFill>
                  <a:schemeClr val="tx1"/>
                </a:solidFill>
              </a:rPr>
              <a:t>ит.п</a:t>
            </a:r>
            <a:r>
              <a:rPr lang="ru-RU" sz="1400" dirty="0">
                <a:solidFill>
                  <a:schemeClr val="tx1"/>
                </a:solidFill>
              </a:rPr>
              <a:t>.;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ставить на электроаппаратуру посуду с жидкостью (вазы с цветами, стаканы с водой и т.п.);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 удалении пыли прикасаться мокрыми руками или влажной ветошью к находящейся под напряжением аппаратуре;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допускать случаи падения электроприборов и ударов по ним;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переносить аппаратуру, включенную в электросеть;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допускать натяжение, перегибы и перекручивания шнуров электроприборов;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допускать нахождение проводов сетевых шнуров на полу в зоне перемещения;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повреждать изоляцию провода сетевого шнура и вилки электроаппаратуры;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тянуть за шнур электроприбора при отсоединении вилки от розетки;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размещать шнуры электроприборов и удлинители на полу, проходах, земле;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наступать на шнуры электроприборов и удлинителей, ставить на них любые предметы;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оставлять включенные электроприборы без надзора;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наполнять водой из водопроводной системы включенные в сеть электронагревательные приборы (чайники, кофеварки и т.п.);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эксплуатировать бытовую электроаппаратуру напряжением 220В на открытой площадке (вне зданий и сооружений).</a:t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85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3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22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5070" y="0"/>
            <a:ext cx="6290136" cy="746975"/>
          </a:xfrm>
        </p:spPr>
        <p:txBody>
          <a:bodyPr/>
          <a:lstStyle/>
          <a:p>
            <a:r>
              <a:rPr lang="ru-RU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Пожарная безопасность</a:t>
            </a:r>
            <a:endParaRPr lang="ru-RU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128"/>
            <a:ext cx="10645107" cy="598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45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241" y="0"/>
            <a:ext cx="9213641" cy="6858000"/>
          </a:xfrm>
        </p:spPr>
        <p:txBody>
          <a:bodyPr>
            <a:normAutofit fontScale="90000"/>
          </a:bodyPr>
          <a:lstStyle/>
          <a:p>
            <a:r>
              <a:rPr lang="ru-RU" sz="1400" b="1" dirty="0">
                <a:solidFill>
                  <a:schemeClr val="accent5"/>
                </a:solidFill>
              </a:rPr>
              <a:t>Обучающимся в помещениях и на территории филиала запрещается:</a:t>
            </a:r>
            <a:br>
              <a:rPr lang="ru-RU" sz="1400" b="1" dirty="0">
                <a:solidFill>
                  <a:schemeClr val="accent5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курить, зажигать спички, разбрасывать окурки и спички, бросать их наружу через окна и форточки;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приносить, хранить и приводить в действие пиротехнические изделия (петарды, ракеты, бенгальские огни и т.п.), взрывчатые вещества и взрывные устройства;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 - приносить, хранить поджигать зажигалки, спички, бытовые свечи и сухой спирт, легко воспламеняющиеся и горючие жидкости (бензин, керосин, краски и др.), промасленную ветошь, упаковочную тару и макулатуру;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приносить, хранить, эксплуатировать электронагревательные приборы с открытой спиралью (плитки, камины, кипятильники, рефлекторы и др.), электронагревательные приборы с закрытой спиралью (паяльники, </a:t>
            </a:r>
            <a:r>
              <a:rPr lang="ru-RU" sz="1400" dirty="0" err="1">
                <a:solidFill>
                  <a:schemeClr val="tx1"/>
                </a:solidFill>
              </a:rPr>
              <a:t>выжигатели</a:t>
            </a:r>
            <a:r>
              <a:rPr lang="ru-RU" sz="1400" dirty="0">
                <a:solidFill>
                  <a:schemeClr val="tx1"/>
                </a:solidFill>
              </a:rPr>
              <a:t>, утюги, чайники, кипятильники, обогреватели, фены и др.), керосиновые и паяльные лампы, баллоны с газом;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- </a:t>
            </a:r>
            <a:r>
              <a:rPr lang="ru-RU" sz="1400" dirty="0">
                <a:solidFill>
                  <a:schemeClr val="tx1"/>
                </a:solidFill>
              </a:rPr>
              <a:t>разводить костры, выжигать сухую траву на территории филиала;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производить хозяйственные работы (уборка помещений, чистка оборудовании и др.) с использование легковоспламеняющихся жидкостей (бензин, керосин, растворители и др.).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перегружать электросеть, т.е. включать в одну розетку напрямую или через тройники (удлинители) электроприборы, суммарная потребляемая мощность которых превышает 1100 Вт. При производственной необходимости подключение допускается с разрешения лица, ответственного за электрохозяйство в филиале, после проведения соответствующих электротехнических расчетов;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вставлять в розетки вилки неисправных электроприборов и посторонние предметы;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-пользоваться неисправными электроприборами, розетками, удлинителями, тройниками;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связывать, скручивать электропроводку, удлинители; использовать выключатели, розетки для подвешивания предметов; заклеивать электропроводку обоями, плакатами, пленками и другими сгораемыми материалами; белить известью или красить краской открытую электропроводку;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снимать плафоны с электросветильников, обертывать лампы освещения бумагой, пластиком и другими материалами;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устанавливать новогодние елки на своих рабочих местах, в аудиториях, в коридорах;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   - оставлять без присмотра включенные электроприборы;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самостоятельно выполнять монтаж, демонтаж, ремонт, техническое обслуживание светильников, розеток, выключателей, проводки, в том числе замену предохранителей и стартеров;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использовать первичные средства пожаротушения не по назначению;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повреждать первичные средства пожаротушения, знаки пожарной безопасности, автоматическую пожарную сигнализацию;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похищать пожарное оборудование (огнетушители, пожарные рукава, инвентарь);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- загромождать проходы к средствам пожаротушения, электрощитам, пожарные лестницы, коридоры, лестничные марши, основные и запасные пути эвакуации, выходы на чердак и кровлю здания;</a:t>
            </a:r>
            <a:br>
              <a:rPr lang="ru-RU" sz="1400" dirty="0">
                <a:solidFill>
                  <a:schemeClr val="tx1"/>
                </a:solidFill>
              </a:rPr>
            </a:b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77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10206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16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94" y="0"/>
            <a:ext cx="8596668" cy="44646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Техника безопасности при следовании к местам проведения мероприятий</a:t>
            </a:r>
            <a:endParaRPr lang="ru-RU" sz="1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725" y="631066"/>
            <a:ext cx="932955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Посадка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обучающихся в транспортное средство производится со стороны тротуара или обочины дороги строго по количеству посадочных мест. Стоять в проходах между сидениями запрещается.</a:t>
            </a: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Посадку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выход из вагонов железнодорожного транспорта необходимо производить только со стороны перрона или посадочной платформы и только после полной остановки транспорта. </a:t>
            </a: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После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посадки в транспортное средство каждый обучающийся обязан аккуратно положить свои вещи на специальную полку (при наличии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Заняв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свои места, пристегнуться ремнями безопасности, если транспортное средство ими оборудовано. </a:t>
            </a:r>
            <a:endParaRPr lang="ru-RU" sz="14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Во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время движения не разрешается ходить по салону транспортного средства, высовываться из окна и выставлять в окно руки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Во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избежание травм при резком торможении транспортного средства необходимо упираться ногами в пол и руками держаться за поручень впереди расположенного сидения.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Во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время движения транспортного средства запрещается отвлекать водителя посторонними звуками (разговорами по телефону, криками, громкими разговорами и т.п.).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При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обнаружении посторонних шумов, стуков, запахов, подозрительных предметов и других не свойственных при движении явлений немедленно сообщить водителю.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Запрещается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пользоваться кнопками вызова водителя и аварийного открывания дверей без необходимости.</a:t>
            </a: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 </a:t>
            </a:r>
            <a:r>
              <a:rPr lang="ru-RU" sz="1400" dirty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время поездки обучающиеся не должны совершать действия, которые могут повлечь за собой несчастный случай, в частности, запрещается: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виснуть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поручнях;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прыгать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креслам или переваливаться через сиденья;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размахивать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острыми и режущими предметами.</a:t>
            </a:r>
          </a:p>
          <a:p>
            <a:pPr algn="just">
              <a:spcAft>
                <a:spcPts val="0"/>
              </a:spcAft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поездке к местам проведения мероприятий, 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обучающийся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обязан соблюдать требования Правил дорожного движения, относящиеся к 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пешеходам.</a:t>
            </a:r>
          </a:p>
          <a:p>
            <a:pPr algn="just">
              <a:spcAft>
                <a:spcPts val="0"/>
              </a:spcAft>
              <a:buFontTx/>
              <a:buChar char="-"/>
            </a:pP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 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случае дорожно-транспортного происшествия, обучающемуся или сопровождающему лицу, необходимо незамедлительно сообщить любым доступным способом о происшествии администрации ВФ </a:t>
            </a:r>
            <a:r>
              <a:rPr lang="ru-RU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ВолГУ</a:t>
            </a:r>
            <a:r>
              <a:rPr lang="ru-RU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в органы ГИБДД и медицинское учреждение.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887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331" y="0"/>
            <a:ext cx="8596668" cy="73409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Техника безопасности при проведении массовых мероприятий на территории ВФ </a:t>
            </a:r>
            <a:r>
              <a:rPr lang="ru-RU" sz="2000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ВолГУ</a:t>
            </a:r>
            <a:r>
              <a:rPr lang="ru-RU" sz="20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выездных мероприятиях</a:t>
            </a:r>
            <a:endParaRPr lang="ru-RU" sz="2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397" y="824248"/>
            <a:ext cx="929854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В помещении, где проводится массовое мероприятие, должны постоянно находиться назначенные ответственные лица.</a:t>
            </a:r>
          </a:p>
          <a:p>
            <a:r>
              <a:rPr lang="ru-RU" sz="1400" dirty="0" smtClean="0"/>
              <a:t>- При </a:t>
            </a:r>
            <a:r>
              <a:rPr lang="ru-RU" sz="1400" dirty="0"/>
              <a:t>проведении массовых мероприятий запрещается допускать заполнение помещений людьми сверх установленной нормы.</a:t>
            </a:r>
          </a:p>
          <a:p>
            <a:r>
              <a:rPr lang="ru-RU" sz="1400" dirty="0" smtClean="0"/>
              <a:t>- Во </a:t>
            </a:r>
            <a:r>
              <a:rPr lang="ru-RU" sz="1400" dirty="0"/>
              <a:t>время мероприятия участники выполняют указания организатора, координатора мероприятия.</a:t>
            </a:r>
          </a:p>
          <a:p>
            <a:r>
              <a:rPr lang="ru-RU" sz="1400" dirty="0" smtClean="0"/>
              <a:t>- Участникам </a:t>
            </a:r>
            <a:r>
              <a:rPr lang="ru-RU" sz="1400" dirty="0"/>
              <a:t>запрещается вставать со своих мест, перемещаться по залу, покидать территорию мероприятия без разрешения организаторов или ответственных лиц мероприятия. </a:t>
            </a:r>
          </a:p>
          <a:p>
            <a:r>
              <a:rPr lang="ru-RU" sz="1400" dirty="0" smtClean="0"/>
              <a:t>- Участники </a:t>
            </a:r>
            <a:r>
              <a:rPr lang="ru-RU" sz="1400" dirty="0"/>
              <a:t>обязаны соблюдать план проводимых мероприятий.</a:t>
            </a:r>
          </a:p>
          <a:p>
            <a:r>
              <a:rPr lang="ru-RU" sz="1400" dirty="0" smtClean="0"/>
              <a:t>- Брать </a:t>
            </a:r>
            <a:r>
              <a:rPr lang="ru-RU" sz="1400" dirty="0"/>
              <a:t>исправный спортивный инвентарь (если таковой предусмотрен) и выполнять упражнения с ним только с разрешения организатора, координатора мероприятия.</a:t>
            </a:r>
          </a:p>
          <a:p>
            <a:r>
              <a:rPr lang="ru-RU" sz="1400" dirty="0" smtClean="0"/>
              <a:t>- Мультимедийный </a:t>
            </a:r>
            <a:r>
              <a:rPr lang="ru-RU" sz="1400" dirty="0"/>
              <a:t>проектор использовать на массовом мероприятии в соответствии с инструкцией по эксплуатации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- При </a:t>
            </a:r>
            <a:r>
              <a:rPr lang="ru-RU" sz="1400" dirty="0"/>
              <a:t>любых признаках предаварийной ситуации (запах жженой изоляции, дым, крики, и др.) участники массового мероприятия должны немедленно известить организатора </a:t>
            </a:r>
            <a:r>
              <a:rPr lang="ru-RU" sz="1400" dirty="0" smtClean="0"/>
              <a:t>мероприятия;</a:t>
            </a:r>
          </a:p>
          <a:p>
            <a:r>
              <a:rPr lang="ru-RU" sz="1400" dirty="0" smtClean="0"/>
              <a:t>- При </a:t>
            </a:r>
            <a:r>
              <a:rPr lang="ru-RU" sz="1400" dirty="0"/>
              <a:t>обнаружении на территории, где будут проводиться массовые мероприятия, подозрительных предметов (мешок, коробка и пр.) необходимо, ничего не трогая, незамедлительно сообщить ответственному лицу и в правоохранительные органы по телефонам 102 или 112.</a:t>
            </a:r>
          </a:p>
          <a:p>
            <a:r>
              <a:rPr lang="ru-RU" sz="1400" dirty="0" smtClean="0">
                <a:solidFill>
                  <a:schemeClr val="accent5"/>
                </a:solidFill>
              </a:rPr>
              <a:t>При </a:t>
            </a:r>
            <a:r>
              <a:rPr lang="ru-RU" sz="1400" dirty="0">
                <a:solidFill>
                  <a:schemeClr val="accent5"/>
                </a:solidFill>
              </a:rPr>
              <a:t>проведении массовых мероприятий запрещается:</a:t>
            </a:r>
          </a:p>
          <a:p>
            <a:r>
              <a:rPr lang="ru-RU" sz="1400" dirty="0"/>
              <a:t>- находиться в дверных проемах выходов из зала;</a:t>
            </a:r>
          </a:p>
          <a:p>
            <a:r>
              <a:rPr lang="ru-RU" sz="1400" dirty="0"/>
              <a:t>- блокировать двери эвакуационных выходов;</a:t>
            </a:r>
          </a:p>
          <a:p>
            <a:r>
              <a:rPr lang="ru-RU" sz="1400" dirty="0"/>
              <a:t>- использовать декорации, выполненные из горючих материалов, открытый огонь (факелы, свечи, фейерверки, бенгальские огни, хлопушки, петарды и т.д.), устраивать световые эффекты с применением химических и других веществ, которые могут способствовать возгоранию; </a:t>
            </a:r>
          </a:p>
          <a:p>
            <a:r>
              <a:rPr lang="ru-RU" sz="1400" dirty="0"/>
              <a:t>- использовать неисправное </a:t>
            </a:r>
            <a:r>
              <a:rPr lang="ru-RU" sz="1400" dirty="0" err="1"/>
              <a:t>электро</a:t>
            </a:r>
            <a:r>
              <a:rPr lang="ru-RU" sz="1400" dirty="0"/>
              <a:t> и мультимедийное оборудование;</a:t>
            </a:r>
          </a:p>
          <a:p>
            <a:r>
              <a:rPr lang="ru-RU" sz="1400" dirty="0"/>
              <a:t>- закрывать входные двери и двери эвакуационных выходов на ключ.</a:t>
            </a:r>
          </a:p>
        </p:txBody>
      </p:sp>
    </p:spTree>
    <p:extLst>
      <p:ext uri="{BB962C8B-B14F-4D97-AF65-F5344CB8AC3E}">
        <p14:creationId xmlns:p14="http://schemas.microsoft.com/office/powerpoint/2010/main" val="2924636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728" y="0"/>
            <a:ext cx="8596668" cy="44646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Техника безопасности при работе на компьютере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365" y="540912"/>
            <a:ext cx="9569003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Находясь за компьютером в классе обучающиеся обязаны:</a:t>
            </a:r>
          </a:p>
          <a:p>
            <a:r>
              <a:rPr lang="ru-RU" sz="1600" dirty="0"/>
              <a:t>- соблюдать тишину и порядок;</a:t>
            </a:r>
          </a:p>
          <a:p>
            <a:r>
              <a:rPr lang="ru-RU" sz="1600" dirty="0"/>
              <a:t>- выполнять требования преподавателя, лаборанта;</a:t>
            </a:r>
          </a:p>
          <a:p>
            <a:r>
              <a:rPr lang="ru-RU" sz="1600" dirty="0" smtClean="0"/>
              <a:t>- находясь </a:t>
            </a:r>
            <a:r>
              <a:rPr lang="ru-RU" sz="1600" dirty="0"/>
              <a:t>в сети работать только под своим именем и </a:t>
            </a:r>
            <a:r>
              <a:rPr lang="ru-RU" sz="1600" dirty="0" smtClean="0"/>
              <a:t>паролем.</a:t>
            </a:r>
          </a:p>
          <a:p>
            <a:r>
              <a:rPr lang="ru-RU" sz="1600" dirty="0">
                <a:solidFill>
                  <a:schemeClr val="accent5"/>
                </a:solidFill>
              </a:rPr>
              <a:t>При работе на персональном компьютере в компьютерном классе обучающимся категорически запрещается:</a:t>
            </a:r>
          </a:p>
          <a:p>
            <a:r>
              <a:rPr lang="ru-RU" sz="1600" dirty="0"/>
              <a:t>- находиться в классе в верхней одежде;</a:t>
            </a:r>
          </a:p>
          <a:p>
            <a:r>
              <a:rPr lang="ru-RU" sz="1600" dirty="0"/>
              <a:t>- класть одежду и сумки на столы;</a:t>
            </a:r>
          </a:p>
          <a:p>
            <a:r>
              <a:rPr lang="ru-RU" sz="1600" dirty="0"/>
              <a:t>- находиться в классе с напитками и едой;</a:t>
            </a:r>
          </a:p>
          <a:p>
            <a:r>
              <a:rPr lang="ru-RU" sz="1600" dirty="0"/>
              <a:t>- находиться сбоку или сзади от включенного монитора;</a:t>
            </a:r>
          </a:p>
          <a:p>
            <a:r>
              <a:rPr lang="ru-RU" sz="1600" dirty="0"/>
              <a:t>- присоединять или отсоединять кабели, трогать разъемы, провода и розетки;</a:t>
            </a:r>
          </a:p>
          <a:p>
            <a:r>
              <a:rPr lang="ru-RU" sz="1600" dirty="0"/>
              <a:t>- передвигать компьютеры и мониторы;</a:t>
            </a:r>
          </a:p>
          <a:p>
            <a:r>
              <a:rPr lang="ru-RU" sz="1600" dirty="0"/>
              <a:t>- открывать системный блок;</a:t>
            </a:r>
          </a:p>
          <a:p>
            <a:r>
              <a:rPr lang="ru-RU" sz="1600" dirty="0"/>
              <a:t>- включать и выключать компьютеры самостоятельно;</a:t>
            </a:r>
          </a:p>
          <a:p>
            <a:r>
              <a:rPr lang="ru-RU" sz="1600" dirty="0"/>
              <a:t>- пытаться самостоятельно устранять неисправности в работе аппаратуры;</a:t>
            </a:r>
          </a:p>
          <a:p>
            <a:r>
              <a:rPr lang="ru-RU" sz="1600" dirty="0"/>
              <a:t>- перекрывать вентиляционные отверстия на системном блоке и мониторе;</a:t>
            </a:r>
          </a:p>
          <a:p>
            <a:r>
              <a:rPr lang="ru-RU" sz="1600" dirty="0"/>
              <a:t>- ударять по клавиатуре, нажимать бесцельно на клавиши;</a:t>
            </a:r>
          </a:p>
          <a:p>
            <a:r>
              <a:rPr lang="ru-RU" sz="1600" dirty="0"/>
              <a:t>- допускать попадание влаги на поверхность системного блока, монитора, клавиатуры и других устройств;</a:t>
            </a:r>
          </a:p>
          <a:p>
            <a:r>
              <a:rPr lang="ru-RU" sz="1600" dirty="0"/>
              <a:t>- класть книги, тетради и другие вещи на клавиатуру, монитор и системный блок;</a:t>
            </a:r>
          </a:p>
          <a:p>
            <a:r>
              <a:rPr lang="ru-RU" sz="1600" dirty="0"/>
              <a:t>- удалять и перемещать чужие файлы;</a:t>
            </a:r>
          </a:p>
          <a:p>
            <a:r>
              <a:rPr lang="ru-RU" sz="1600" dirty="0"/>
              <a:t>- приносить и запускать компьютерные игры;</a:t>
            </a:r>
          </a:p>
          <a:p>
            <a:r>
              <a:rPr lang="ru-RU" sz="1600" dirty="0"/>
              <a:t>- отключать оборудование от электросети и выдергивать </a:t>
            </a:r>
            <a:r>
              <a:rPr lang="ru-RU" sz="1600" dirty="0" err="1"/>
              <a:t>электровилку</a:t>
            </a:r>
            <a:r>
              <a:rPr lang="ru-RU" sz="1600" dirty="0"/>
              <a:t>, держась за провод.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746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7882" y="759854"/>
            <a:ext cx="9981126" cy="5640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46" y="0"/>
            <a:ext cx="8878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69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62163" cy="59392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797" y="1178417"/>
            <a:ext cx="6216203" cy="567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372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922" y="1"/>
            <a:ext cx="8650630" cy="66068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1744" y="4121239"/>
            <a:ext cx="7012402" cy="4594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93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274002" cy="46363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Оказание первой доврачебной помощи при несчастных случаях</a:t>
            </a:r>
            <a:endParaRPr lang="ru-RU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69" y="772732"/>
            <a:ext cx="8099604" cy="608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04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3205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50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78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07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18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709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11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07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25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739" y="0"/>
            <a:ext cx="12235739" cy="710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79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4" y="154546"/>
            <a:ext cx="5855595" cy="43916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129" y="2060619"/>
            <a:ext cx="6121142" cy="458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04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805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15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793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76" y="193536"/>
            <a:ext cx="9903853" cy="666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18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21" y="196100"/>
            <a:ext cx="10805374" cy="650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118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471</TotalTime>
  <Words>1586</Words>
  <Application>Microsoft Office PowerPoint</Application>
  <PresentationFormat>Широкоэкранный</PresentationFormat>
  <Paragraphs>102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Times New Roman</vt:lpstr>
      <vt:lpstr>Trebuchet MS</vt:lpstr>
      <vt:lpstr>Wingdings 3</vt:lpstr>
      <vt:lpstr>Грань</vt:lpstr>
      <vt:lpstr>Вводный инструктаж по безопасности образовательного процесса,  пожарной безопасности,  гражданской обороне и антитеррористической безопасности с обучающимися</vt:lpstr>
      <vt:lpstr>Общие сведения о ВФ ВолГУ</vt:lpstr>
      <vt:lpstr>Презентация PowerPoint</vt:lpstr>
      <vt:lpstr>Презентация PowerPoint</vt:lpstr>
      <vt:lpstr>Обучающимся запрещается: - находиться в филиале и на территории под воздействием алкогольных, наркотических, психотропных и токсических веществ; - приносить взрывчатые вещества, взрывные устройства, холодное, газовое, пневматическое, огнестрельное и иное оружие (промышленного или самодельного изготовления) и боеприпасы; - входить в технические и хозяйственные помещения филиала, не предназначенные для нахождения там постоянных лиц (физические и химические лаборатории, электрощитовые, склад, кухня, подвал, чердак, тепловой узел, кровля и т.п.); - включать рубильники, оборудование, аппаратуру, открывать краны, задвижки, на которых вывешены предупредительные знаки, снимать данные знаки; - садиться, становиться ногами на подоконники окон; - прислоняться к оконным стеклам закрытых или открытых окон; - приближаться ближе 1метра к любым ограждениям, перегородкам, оконным проемам, витражам и т.д., в конструкции которых имеется стекло; - перевешиваться через подоконники открытых окон, покидать здание учреждения через окна (за исключением случаев эвакуации); - садиться на трубы и батареи центрального отопления (независимо от температуры); -  складировать столы и стулья один на другой на высоту выше 1,5 метра; - использовать стул, стол, тумбочку, подоконник и т.п. как подставку вместо стремянки для поливки цветов, постановки книг, документов на полки, антресоли, подвески штор, открывания, закрывания окон, форточек, мытья окон и т.д.; - садиться на столы, оборудование, раскачиваться на стульях; - выбрасывать наружу через окна и форточки какие-либо предметы;  - контактировать с домашними или безнадзорными животными при нахождении их в помещениях и на территории филиала; - залезать на крышу зданий, забор и иные ограждения, деревья; - спускаться в канализационные и другие люки; - без разрешения непосредственного руководителя занятий покидать филиал в учебное время; - оставаться в филиале по окончании занятий, если это не связано учебно-воспитательным процессом; необоснованно находиться на территории филиала в выходные и праздничные дни; - находиться в огражденных опасных зонах; - стоять или проходить под лесами, откуда возможно падение предметов; - проходить вблизи работающего оборудования – ближе 2м; - облокачиваться на временное ограждение пролетных строений, открытых люков и других предметов; - переносить в карманах травмоопасные предметы (иголки, булавки, лезвия, ножницы и т.д.); - совершать иные действия, которые могут привести к травмированию самого обучающегося и других лиц.   </vt:lpstr>
      <vt:lpstr>Опасные и вредные факторы и их влияние на обучающегося </vt:lpstr>
      <vt:lpstr>Основные санитарно-гигиенические требования</vt:lpstr>
      <vt:lpstr>Все  обучающиеся должны соблюдать правила личной гигиены: - поддерживать чистоту в местах своего пребывания в филиале в течение всего учебного дня; - систематически мыть руки с мылом перед приемом пищи, после выполнения различных видов работ и посещения туалета; - во время практических занятий в лабораториях (в случаях необходимости) пользоваться спецодеждой, спецобувью и другими средствами индивидуальной защиты; - работать за письменным столом таким образом, чтобы окна (естественное освещение) находилось с левой стороны. При недостаточном освещении необходимо включать общее или местное освещение. Обучающимся запрещается: - оставлять одежду и личные вещи вне мест, предназначенных для их хранения; - приносить в филиал едкие, зловонные вещества и предметы, их содержащие, а также газовые баллончики; - бросать в унитазы посторонние предметы: ветошь, бумагу и т.п.; - работать с ядохимикатами; - заклеивать вентиляционные отверстия в помещениях или заставлять их мебелью; - при проветривании помещений создавать сквозняки; - употреблять наркотические, психотропные или токсические вещества; - приходить на занятия с инфекционными заболеваниями; - приводить в учреждение домашних или бездомных животных; - принимать пищу в непредназначенных для этого помещениях института; - класть продукты питания без посуды и вне упаковки на столы, стулья, подоконники, личные вещи, одежду и т.п. Запрещается употреблять в пищу: - продукты с истекшим сроком годности; - консервированные продукты домашнего приготовления (тушенка, грибы, салаты и т.д.); -  напитки домашнего приготовления (квас, морс); - газированные напитки, содержащие красители или консерванты, если они хранятся откупоренными более двух часов; Ответственность за несоблюдение правил личной гигиены и содержание места своего пребывания в надлежащем состоянии несет каждый обучающийся ВФ ВолГУ. </vt:lpstr>
      <vt:lpstr>Средства индивидуальной и коллективной защиты</vt:lpstr>
      <vt:lpstr>Презентация PowerPoint</vt:lpstr>
      <vt:lpstr>Обучающимся ВФ ВолГУ запрещается:  - вбивать гвозди, просверливать отверстия в стенах; - повреждать электропроводку, электроприборы, выключатели, розетки, светильники; - включать в розетки неисправные электроприборы, концы проводов без вилок или посторонние предметы; - самостоятельно снимать, чистить и устанавливать лампы, светильники, стартеры, предохранители; - ремонтировать электропроводку, выключатели, розетки, светильники, аппаратуру (телевизоры, аудио и видеомагнитофоны, настольные лампы, технические средства обучения, бытовые электроприборы); - связывать или скручивать электропроводку, использовать выключатели и розетки для подвешивания предметов; - открывать электрические щитки и шкафы, входить в помещение электрощитовой; - вставлять вилку в розетку влажными руками; - эксплуатировать неисправную электроаппаратуру (повреждена электроизоляция сетевого шнура, разбита вилка, имеется запах гари, деформирован корпус электроаппаратуры, электроаппарат «бьет» током); - перегружать электросеть, т.е. включать в одну розетку напрямую, через тройники или удлинители приборы, общая суммарная потребляемая мощность которых превышает 3000Вт.; - прикасаться к электропроводам нагревательных и заземленных приборов; - одновременно дотрагиваться до электроприборов и заземленных металлических предметов (батареи и трубы центрального отопления, водопровода, канализации);  - эксплуатировать электроаппаратуру ближе 2м от заземленных металлических предметов; - эксплуатировать электроаппаратуру, стоя на электропроводящем полу: металлическом, бетонном, мокром ит.п.; - ставить на электроаппаратуру посуду с жидкостью (вазы с цветами, стаканы с водой и т.п.); - при удалении пыли прикасаться мокрыми руками или влажной ветошью к находящейся под напряжением аппаратуре; - допускать случаи падения электроприборов и ударов по ним; - переносить аппаратуру, включенную в электросеть; - допускать натяжение, перегибы и перекручивания шнуров электроприборов; - допускать нахождение проводов сетевых шнуров на полу в зоне перемещения; - повреждать изоляцию провода сетевого шнура и вилки электроаппаратуры; - тянуть за шнур электроприбора при отсоединении вилки от розетки; - размещать шнуры электроприборов и удлинители на полу, проходах, земле; - наступать на шнуры электроприборов и удлинителей, ставить на них любые предметы; - оставлять включенные электроприборы без надзора; - наполнять водой из водопроводной системы включенные в сеть электронагревательные приборы (чайники, кофеварки и т.п.); - эксплуатировать бытовую электроаппаратуру напряжением 220В на открытой площадке (вне зданий и сооружений). </vt:lpstr>
      <vt:lpstr>Презентация PowerPoint</vt:lpstr>
      <vt:lpstr>Пожарная безопасность</vt:lpstr>
      <vt:lpstr>Обучающимся в помещениях и на территории филиала запрещается: - курить, зажигать спички, разбрасывать окурки и спички, бросать их наружу через окна и форточки; - приносить, хранить и приводить в действие пиротехнические изделия (петарды, ракеты, бенгальские огни и т.п.), взрывчатые вещества и взрывные устройства;  - приносить, хранить поджигать зажигалки, спички, бытовые свечи и сухой спирт, легко воспламеняющиеся и горючие жидкости (бензин, керосин, краски и др.), промасленную ветошь, упаковочную тару и макулатуру; - приносить, хранить, эксплуатировать электронагревательные приборы с открытой спиралью (плитки, камины, кипятильники, рефлекторы и др.), электронагревательные приборы с закрытой спиралью (паяльники, выжигатели, утюги, чайники, кипятильники, обогреватели, фены и др.), керосиновые и паяльные лампы, баллоны с газом; - разводить костры, выжигать сухую траву на территории филиала; - производить хозяйственные работы (уборка помещений, чистка оборудовании и др.) с использование легковоспламеняющихся жидкостей (бензин, керосин, растворители и др.). - перегружать электросеть, т.е. включать в одну розетку напрямую или через тройники (удлинители) электроприборы, суммарная потребляемая мощность которых превышает 1100 Вт. При производственной необходимости подключение допускается с разрешения лица, ответственного за электрохозяйство в филиале, после проведения соответствующих электротехнических расчетов; - вставлять в розетки вилки неисправных электроприборов и посторонние предметы; -пользоваться неисправными электроприборами, розетками, удлинителями, тройниками; - связывать, скручивать электропроводку, удлинители; использовать выключатели, розетки для подвешивания предметов; заклеивать электропроводку обоями, плакатами, пленками и другими сгораемыми материалами; белить известью или красить краской открытую электропроводку; - снимать плафоны с электросветильников, обертывать лампы освещения бумагой, пластиком и другими материалами; - устанавливать новогодние елки на своих рабочих местах, в аудиториях, в коридорах;    - оставлять без присмотра включенные электроприборы; - самостоятельно выполнять монтаж, демонтаж, ремонт, техническое обслуживание светильников, розеток, выключателей, проводки, в том числе замену предохранителей и стартеров; - использовать первичные средства пожаротушения не по назначению; - повреждать первичные средства пожаротушения, знаки пожарной безопасности, автоматическую пожарную сигнализацию; - похищать пожарное оборудование (огнетушители, пожарные рукава, инвентарь); - загромождать проходы к средствам пожаротушения, электрощитам, пожарные лестницы, коридоры, лестничные марши, основные и запасные пути эвакуации, выходы на чердак и кровлю здания; </vt:lpstr>
      <vt:lpstr>Презентация PowerPoint</vt:lpstr>
      <vt:lpstr>Техника безопасности при следовании к местам проведения мероприятий</vt:lpstr>
      <vt:lpstr>Техника безопасности при проведении массовых мероприятий на территории ВФ ВолГУ и выездных мероприятиях</vt:lpstr>
      <vt:lpstr>Техника безопасности при работе на компьютере</vt:lpstr>
      <vt:lpstr>Презентация PowerPoint</vt:lpstr>
      <vt:lpstr>Презентация PowerPoint</vt:lpstr>
      <vt:lpstr>Презентация PowerPoint</vt:lpstr>
      <vt:lpstr>Оказание первой доврачебной помощи при несчастных случаях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ОТ</dc:creator>
  <cp:lastModifiedBy>ОТ</cp:lastModifiedBy>
  <cp:revision>33</cp:revision>
  <cp:lastPrinted>2026-08-13T10:35:37Z</cp:lastPrinted>
  <dcterms:created xsi:type="dcterms:W3CDTF">2026-08-12T10:56:22Z</dcterms:created>
  <dcterms:modified xsi:type="dcterms:W3CDTF">2026-08-13T12:56:03Z</dcterms:modified>
</cp:coreProperties>
</file>