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6" r:id="rId10"/>
    <p:sldId id="268" r:id="rId11"/>
    <p:sldId id="267" r:id="rId12"/>
    <p:sldId id="265"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219152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246514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2926367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28F37AA-8EB2-4F7E-A507-87CA36557623}" type="datetimeFigureOut">
              <a:rPr lang="ru-RU" smtClean="0"/>
              <a:t>28.08.2026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139109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28F37AA-8EB2-4F7E-A507-87CA36557623}" type="datetimeFigureOut">
              <a:rPr lang="ru-RU" smtClean="0"/>
              <a:t>28.08.2026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376190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28F37AA-8EB2-4F7E-A507-87CA36557623}" type="datetimeFigureOut">
              <a:rPr lang="ru-RU" smtClean="0"/>
              <a:t>28.08.2026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2062743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28F37AA-8EB2-4F7E-A507-87CA36557623}" type="datetimeFigureOut">
              <a:rPr lang="ru-RU" smtClean="0"/>
              <a:t>28.08.2026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3032009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8F37AA-8EB2-4F7E-A507-87CA36557623}" type="datetimeFigureOut">
              <a:rPr lang="ru-RU" smtClean="0"/>
              <a:t>28.08.2026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399769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8F37AA-8EB2-4F7E-A507-87CA36557623}" type="datetimeFigureOut">
              <a:rPr lang="ru-RU" smtClean="0"/>
              <a:t>28.08.2026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1637857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14748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7230B27-A421-41F7-97BA-84934E468BC0}" type="slidenum">
              <a:rPr lang="ru-RU" smtClean="0"/>
              <a:t>‹#›</a:t>
            </a:fld>
            <a:endParaRPr lang="ru-RU"/>
          </a:p>
        </p:txBody>
      </p:sp>
    </p:spTree>
    <p:extLst>
      <p:ext uri="{BB962C8B-B14F-4D97-AF65-F5344CB8AC3E}">
        <p14:creationId xmlns:p14="http://schemas.microsoft.com/office/powerpoint/2010/main" val="167916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F37AA-8EB2-4F7E-A507-87CA36557623}" type="datetimeFigureOut">
              <a:rPr lang="ru-RU" smtClean="0"/>
              <a:t>28.08.2026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30B27-A421-41F7-97BA-84934E468BC0}" type="slidenum">
              <a:rPr lang="ru-RU" smtClean="0"/>
              <a:t>‹#›</a:t>
            </a:fld>
            <a:endParaRPr lang="ru-RU"/>
          </a:p>
        </p:txBody>
      </p:sp>
    </p:spTree>
    <p:extLst>
      <p:ext uri="{BB962C8B-B14F-4D97-AF65-F5344CB8AC3E}">
        <p14:creationId xmlns:p14="http://schemas.microsoft.com/office/powerpoint/2010/main" val="148690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all-volgograd.ru/street/298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ChangeAspect="1"/>
          </p:cNvGraphicFramePr>
          <p:nvPr>
            <p:extLst>
              <p:ext uri="{D42A27DB-BD31-4B8C-83A1-F6EECF244321}">
                <p14:modId xmlns:p14="http://schemas.microsoft.com/office/powerpoint/2010/main" val="2498122485"/>
              </p:ext>
            </p:extLst>
          </p:nvPr>
        </p:nvGraphicFramePr>
        <p:xfrm>
          <a:off x="0" y="1340"/>
          <a:ext cx="12192000" cy="6856661"/>
        </p:xfrm>
        <a:graphic>
          <a:graphicData uri="http://schemas.openxmlformats.org/presentationml/2006/ole">
            <mc:AlternateContent xmlns:mc="http://schemas.openxmlformats.org/markup-compatibility/2006">
              <mc:Choice xmlns:v="urn:schemas-microsoft-com:vml" Requires="v">
                <p:oleObj spid="_x0000_s1033" name="Фотография Photo Editor" r:id="rId3" imgW="16765453" imgH="12574090" progId="">
                  <p:embed/>
                </p:oleObj>
              </mc:Choice>
              <mc:Fallback>
                <p:oleObj name="Фотография Photo Editor" r:id="rId3" imgW="16765453" imgH="12574090" progId="">
                  <p:embed/>
                  <p:pic>
                    <p:nvPicPr>
                      <p:cNvPr id="4" name="Объект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40"/>
                        <a:ext cx="12192000" cy="6856661"/>
                      </a:xfrm>
                      <a:prstGeom prst="rect">
                        <a:avLst/>
                      </a:prstGeom>
                      <a:noFill/>
                      <a:extLst/>
                    </p:spPr>
                  </p:pic>
                </p:oleObj>
              </mc:Fallback>
            </mc:AlternateContent>
          </a:graphicData>
        </a:graphic>
      </p:graphicFrame>
      <p:sp>
        <p:nvSpPr>
          <p:cNvPr id="9" name="TextBox 8"/>
          <p:cNvSpPr txBox="1"/>
          <p:nvPr/>
        </p:nvSpPr>
        <p:spPr>
          <a:xfrm>
            <a:off x="5490449" y="1023741"/>
            <a:ext cx="4920099" cy="523220"/>
          </a:xfrm>
          <a:prstGeom prst="rect">
            <a:avLst/>
          </a:prstGeom>
          <a:noFill/>
        </p:spPr>
        <p:txBody>
          <a:bodyPr wrap="square" rtlCol="0">
            <a:spAutoFit/>
          </a:bodyPr>
          <a:lstStyle/>
          <a:p>
            <a:pPr algn="ctr"/>
            <a:endParaRPr lang="ru-RU" sz="2800" dirty="0"/>
          </a:p>
        </p:txBody>
      </p:sp>
      <p:sp>
        <p:nvSpPr>
          <p:cNvPr id="2" name="TextBox 1"/>
          <p:cNvSpPr txBox="1"/>
          <p:nvPr/>
        </p:nvSpPr>
        <p:spPr>
          <a:xfrm>
            <a:off x="7509750" y="4863530"/>
            <a:ext cx="3308465" cy="338554"/>
          </a:xfrm>
          <a:prstGeom prst="rect">
            <a:avLst/>
          </a:prstGeom>
          <a:noFill/>
        </p:spPr>
        <p:txBody>
          <a:bodyPr wrap="square" rtlCol="0">
            <a:spAutoFit/>
          </a:bodyPr>
          <a:lstStyle/>
          <a:p>
            <a:pPr algn="ctr"/>
            <a:endParaRPr lang="ru-RU" sz="1600"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340"/>
            <a:ext cx="2274470" cy="815547"/>
          </a:xfrm>
          <a:prstGeom prst="rect">
            <a:avLst/>
          </a:prstGeom>
        </p:spPr>
      </p:pic>
      <p:sp>
        <p:nvSpPr>
          <p:cNvPr id="6" name="Прямоугольник 5"/>
          <p:cNvSpPr/>
          <p:nvPr/>
        </p:nvSpPr>
        <p:spPr>
          <a:xfrm>
            <a:off x="4796589" y="1967720"/>
            <a:ext cx="6934239" cy="2062103"/>
          </a:xfrm>
          <a:prstGeom prst="rect">
            <a:avLst/>
          </a:prstGeom>
        </p:spPr>
        <p:txBody>
          <a:bodyPr wrap="square">
            <a:spAutoFit/>
          </a:bodyPr>
          <a:lstStyle/>
          <a:p>
            <a:pPr algn="ctr"/>
            <a:r>
              <a:rPr lang="ru-RU" sz="3200" b="1" dirty="0" smtClean="0">
                <a:latin typeface="+mj-lt"/>
              </a:rPr>
              <a:t>ИНСТРУКТАЖ</a:t>
            </a:r>
          </a:p>
          <a:p>
            <a:pPr algn="ctr"/>
            <a:r>
              <a:rPr lang="ru-RU" sz="3200" b="1" dirty="0" smtClean="0">
                <a:latin typeface="+mj-lt"/>
              </a:rPr>
              <a:t>по гражданской обороне и действиям в</a:t>
            </a:r>
          </a:p>
          <a:p>
            <a:pPr algn="ctr"/>
            <a:r>
              <a:rPr lang="ru-RU" sz="3200" b="1" dirty="0" smtClean="0">
                <a:latin typeface="+mj-lt"/>
              </a:rPr>
              <a:t>чрезвычайных ситуациях природного и</a:t>
            </a:r>
          </a:p>
          <a:p>
            <a:pPr algn="ctr"/>
            <a:r>
              <a:rPr lang="ru-RU" sz="3200" b="1" dirty="0" smtClean="0">
                <a:latin typeface="+mj-lt"/>
              </a:rPr>
              <a:t>техногенного характер</a:t>
            </a:r>
            <a:endParaRPr lang="ru-RU" sz="3200" b="1" dirty="0">
              <a:latin typeface="+mj-lt"/>
            </a:endParaRPr>
          </a:p>
        </p:txBody>
      </p:sp>
    </p:spTree>
    <p:extLst>
      <p:ext uri="{BB962C8B-B14F-4D97-AF65-F5344CB8AC3E}">
        <p14:creationId xmlns:p14="http://schemas.microsoft.com/office/powerpoint/2010/main" val="319008885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6577"/>
            <a:ext cx="10515600" cy="517191"/>
          </a:xfrm>
        </p:spPr>
        <p:txBody>
          <a:bodyPr>
            <a:noAutofit/>
          </a:bodyPr>
          <a:lstStyle/>
          <a:p>
            <a:pPr algn="ctr"/>
            <a:r>
              <a:rPr lang="ru-RU" sz="3200" b="1" dirty="0" smtClean="0"/>
              <a:t>Термины и определения в области ГО и ЧС</a:t>
            </a:r>
            <a:endParaRPr lang="ru-RU" sz="3200" b="1" dirty="0"/>
          </a:p>
        </p:txBody>
      </p:sp>
      <p:sp>
        <p:nvSpPr>
          <p:cNvPr id="3" name="Объект 2"/>
          <p:cNvSpPr>
            <a:spLocks noGrp="1"/>
          </p:cNvSpPr>
          <p:nvPr>
            <p:ph idx="1"/>
          </p:nvPr>
        </p:nvSpPr>
        <p:spPr>
          <a:xfrm>
            <a:off x="112295" y="786063"/>
            <a:ext cx="11919284" cy="5919537"/>
          </a:xfrm>
        </p:spPr>
        <p:txBody>
          <a:bodyPr>
            <a:normAutofit fontScale="77500" lnSpcReduction="20000"/>
          </a:bodyPr>
          <a:lstStyle/>
          <a:p>
            <a:pPr algn="just">
              <a:lnSpc>
                <a:spcPct val="110000"/>
              </a:lnSpc>
            </a:pPr>
            <a:r>
              <a:rPr lang="ru-RU" dirty="0" smtClean="0"/>
              <a:t>Гражданская оборона (ГО) – система мероприятий по подготовке к защите и по защите населения, материальных и культурных ценностей на территории Российской Федерации от опасностей, возникающих при военных конфликтах или вследствие этих конфликтов, а также при чрезвычайных ситуациях природного и техногенного характера.</a:t>
            </a:r>
          </a:p>
          <a:p>
            <a:pPr algn="just">
              <a:lnSpc>
                <a:spcPct val="110000"/>
              </a:lnSpc>
            </a:pPr>
            <a:r>
              <a:rPr lang="ru-RU" dirty="0" smtClean="0"/>
              <a:t>Чрезвычайная ситуация природного и техногенного характера (ЧС) – обстановка на определенной территории, сложившаяся в результате аварии, опасного природного явления, катастрофы, распространения заболевания, представляющего опасность для окружающих, стихийного или иного бедствия, которые могут повлечь или повлекли за собой человеческие жертвы, ущерб здоровью людей или окружающей среде, значительные материальные потери и нарушение условий жизнедеятельности людей.</a:t>
            </a:r>
          </a:p>
          <a:p>
            <a:pPr algn="just">
              <a:lnSpc>
                <a:spcPct val="110000"/>
              </a:lnSpc>
            </a:pPr>
            <a:r>
              <a:rPr lang="ru-RU" dirty="0" smtClean="0"/>
              <a:t>Единая государственная система предупреждения и ликвидации чрезвычайных ситуаций (РСЧС) - система мероприятий по предупреждению и ликвидации чрезвычайных ситуаций (ЧС), подготовке к защите и по защите населения и территорий от чрезвычайных ситуаций природного и техногенного характера.</a:t>
            </a:r>
          </a:p>
          <a:p>
            <a:pPr algn="just">
              <a:lnSpc>
                <a:spcPct val="110000"/>
              </a:lnSpc>
            </a:pPr>
            <a:r>
              <a:rPr lang="ru-RU" dirty="0" smtClean="0"/>
              <a:t>Эвакуация населения – комплекс мероприятий по организованному вывозу (выводу) из городов работников организаций, прекративших работу в условиях ЧС, вызванных военными конфликтами, а также ЧС природного и техногенного характера.</a:t>
            </a:r>
          </a:p>
          <a:p>
            <a:endParaRPr lang="ru-RU" dirty="0"/>
          </a:p>
        </p:txBody>
      </p:sp>
    </p:spTree>
    <p:extLst>
      <p:ext uri="{BB962C8B-B14F-4D97-AF65-F5344CB8AC3E}">
        <p14:creationId xmlns:p14="http://schemas.microsoft.com/office/powerpoint/2010/main" val="663973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01149"/>
          </a:xfrm>
        </p:spPr>
        <p:txBody>
          <a:bodyPr>
            <a:noAutofit/>
          </a:bodyPr>
          <a:lstStyle/>
          <a:p>
            <a:pPr algn="ctr"/>
            <a:r>
              <a:rPr lang="ru-RU" sz="3200" b="1" dirty="0" smtClean="0"/>
              <a:t>Нормативные правовые документы в области ГО и ЧС</a:t>
            </a:r>
            <a:endParaRPr lang="ru-RU" sz="3200" b="1" dirty="0"/>
          </a:p>
        </p:txBody>
      </p:sp>
      <p:sp>
        <p:nvSpPr>
          <p:cNvPr id="3" name="Объект 2"/>
          <p:cNvSpPr>
            <a:spLocks noGrp="1"/>
          </p:cNvSpPr>
          <p:nvPr>
            <p:ph idx="1"/>
          </p:nvPr>
        </p:nvSpPr>
        <p:spPr>
          <a:xfrm>
            <a:off x="449178" y="1122947"/>
            <a:ext cx="11742822" cy="5213684"/>
          </a:xfrm>
        </p:spPr>
        <p:txBody>
          <a:bodyPr>
            <a:normAutofit fontScale="85000" lnSpcReduction="10000"/>
          </a:bodyPr>
          <a:lstStyle/>
          <a:p>
            <a:r>
              <a:rPr lang="ru-RU" dirty="0" smtClean="0"/>
              <a:t>ФЗ от 12.02.1998 № 28-ФЗ «О гражданской обороне».</a:t>
            </a:r>
          </a:p>
          <a:p>
            <a:r>
              <a:rPr lang="ru-RU" dirty="0" smtClean="0"/>
              <a:t>Постановление Правительства РФ от 2 ноября 2000 года N 841 «Об утверждении Положения о подготовке населения в области гражданской обороны».</a:t>
            </a:r>
          </a:p>
          <a:p>
            <a:r>
              <a:rPr lang="ru-RU" dirty="0" smtClean="0"/>
              <a:t>ФЗ от 21.12.1994 № 68-ФЗ «О защите населения и территорий от чрезвычайных ситуаций природного и техногенного характера».</a:t>
            </a:r>
          </a:p>
          <a:p>
            <a:r>
              <a:rPr lang="ru-RU" dirty="0" smtClean="0"/>
              <a:t>Постановление Правительства РФ от 18 сентября 2020 года N 1485 «Положение о подготовке граждан РФ, иностранных граждан и лиц без гражданства в области защиты от чрезвычайных ситуаций природного и техногенного характера».</a:t>
            </a:r>
          </a:p>
          <a:p>
            <a:r>
              <a:rPr lang="ru-RU" dirty="0" smtClean="0"/>
              <a:t>ФЗ от 21.12.1994 N 69-ФЗ «О пожарной безопасности».</a:t>
            </a:r>
          </a:p>
          <a:p>
            <a:r>
              <a:rPr lang="ru-RU" dirty="0" smtClean="0"/>
              <a:t>Постановление Правительства РФ от 16 сентября 2020 года N 1479 «Об утверждении Правил противопожарного режима в РФ».</a:t>
            </a:r>
          </a:p>
          <a:p>
            <a:r>
              <a:rPr lang="ru-RU" dirty="0" smtClean="0"/>
              <a:t>ФЗ «О противодействии терроризму» от 06.03.2006 N 35</a:t>
            </a:r>
          </a:p>
          <a:p>
            <a:r>
              <a:rPr lang="ru-RU" dirty="0" smtClean="0"/>
              <a:t>Постановление Правительства РФ от 30.12.2003 № 794 «Положение о единой государственной системе предупреждения и ликвидации чрезвычайных ситуаций».</a:t>
            </a:r>
          </a:p>
          <a:p>
            <a:endParaRPr lang="ru-RU" dirty="0"/>
          </a:p>
        </p:txBody>
      </p:sp>
    </p:spTree>
    <p:extLst>
      <p:ext uri="{BB962C8B-B14F-4D97-AF65-F5344CB8AC3E}">
        <p14:creationId xmlns:p14="http://schemas.microsoft.com/office/powerpoint/2010/main" val="2676059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589" y="1"/>
            <a:ext cx="11726779" cy="1090862"/>
          </a:xfrm>
        </p:spPr>
        <p:txBody>
          <a:bodyPr>
            <a:noAutofit/>
          </a:bodyPr>
          <a:lstStyle/>
          <a:p>
            <a:pPr algn="ctr"/>
            <a:r>
              <a:rPr lang="ru-RU" sz="3200" b="1" dirty="0" smtClean="0"/>
              <a:t>Наиболее характерные ЧС, которые могут возникнуть в районе расположения ВФ </a:t>
            </a:r>
            <a:r>
              <a:rPr lang="ru-RU" sz="3200" b="1" dirty="0" err="1" smtClean="0"/>
              <a:t>ВолГУ</a:t>
            </a:r>
            <a:r>
              <a:rPr lang="ru-RU" sz="3200" b="1" dirty="0" smtClean="0"/>
              <a:t>, и опасности, присущие этим ЧС</a:t>
            </a:r>
            <a:endParaRPr lang="ru-RU" sz="3200" b="1" dirty="0"/>
          </a:p>
        </p:txBody>
      </p:sp>
      <p:sp>
        <p:nvSpPr>
          <p:cNvPr id="3" name="Объект 2"/>
          <p:cNvSpPr>
            <a:spLocks noGrp="1"/>
          </p:cNvSpPr>
          <p:nvPr>
            <p:ph idx="1"/>
          </p:nvPr>
        </p:nvSpPr>
        <p:spPr>
          <a:xfrm>
            <a:off x="449178" y="1090862"/>
            <a:ext cx="11742822" cy="5630779"/>
          </a:xfrm>
        </p:spPr>
        <p:txBody>
          <a:bodyPr>
            <a:normAutofit fontScale="85000" lnSpcReduction="20000"/>
          </a:bodyPr>
          <a:lstStyle/>
          <a:p>
            <a:pPr marL="0" indent="0">
              <a:buNone/>
            </a:pPr>
            <a:r>
              <a:rPr lang="ru-RU" dirty="0" smtClean="0"/>
              <a:t>Могут возникнуть чрезвычайные ситуации различные по своему характеру и масштабу действия.</a:t>
            </a:r>
          </a:p>
          <a:p>
            <a:pPr marL="0" indent="0">
              <a:buNone/>
            </a:pPr>
            <a:r>
              <a:rPr lang="ru-RU" b="1" dirty="0" smtClean="0"/>
              <a:t>Техногенные чрезвычайные ситуации: </a:t>
            </a:r>
          </a:p>
          <a:p>
            <a:r>
              <a:rPr lang="ru-RU" dirty="0" smtClean="0"/>
              <a:t>Транспортные аварии</a:t>
            </a:r>
          </a:p>
          <a:p>
            <a:r>
              <a:rPr lang="ru-RU" dirty="0" smtClean="0"/>
              <a:t>Пожары и взрывы</a:t>
            </a:r>
          </a:p>
          <a:p>
            <a:r>
              <a:rPr lang="ru-RU" dirty="0" smtClean="0"/>
              <a:t>Аварии с выбросом (угрозой выброса) </a:t>
            </a:r>
            <a:r>
              <a:rPr lang="ru-RU" dirty="0" err="1" smtClean="0"/>
              <a:t>аварийно</a:t>
            </a:r>
            <a:r>
              <a:rPr lang="ru-RU" dirty="0" smtClean="0"/>
              <a:t> химически опасных веществ (АХОВ)</a:t>
            </a:r>
          </a:p>
          <a:p>
            <a:r>
              <a:rPr lang="ru-RU" dirty="0" smtClean="0"/>
              <a:t>Аварии с выбросом (угрозой выброса) биологически опасных веществ, Внезапные обрушения зданий, сооружений</a:t>
            </a:r>
          </a:p>
          <a:p>
            <a:r>
              <a:rPr lang="ru-RU" dirty="0" smtClean="0"/>
              <a:t>Аварии на электроэнергетических системах и коммунальных системах жизнеобеспечения</a:t>
            </a:r>
          </a:p>
          <a:p>
            <a:r>
              <a:rPr lang="ru-RU" dirty="0" smtClean="0"/>
              <a:t>Гидродинамические аварии и т.д.</a:t>
            </a:r>
          </a:p>
          <a:p>
            <a:pPr marL="0" indent="0">
              <a:buNone/>
            </a:pPr>
            <a:r>
              <a:rPr lang="ru-RU" b="1" dirty="0" smtClean="0"/>
              <a:t>Природные чрезвычайные ситуации: </a:t>
            </a:r>
          </a:p>
          <a:p>
            <a:r>
              <a:rPr lang="ru-RU" dirty="0" smtClean="0"/>
              <a:t>Метеорологические и агрометеорологические опасные явления</a:t>
            </a:r>
          </a:p>
          <a:p>
            <a:r>
              <a:rPr lang="ru-RU" dirty="0" smtClean="0"/>
              <a:t>Инфекционные заболевания людей</a:t>
            </a:r>
          </a:p>
          <a:p>
            <a:r>
              <a:rPr lang="ru-RU" dirty="0" smtClean="0"/>
              <a:t>Наводнение и т.д.</a:t>
            </a:r>
          </a:p>
          <a:p>
            <a:endParaRPr lang="ru-RU" dirty="0"/>
          </a:p>
        </p:txBody>
      </p:sp>
    </p:spTree>
    <p:extLst>
      <p:ext uri="{BB962C8B-B14F-4D97-AF65-F5344CB8AC3E}">
        <p14:creationId xmlns:p14="http://schemas.microsoft.com/office/powerpoint/2010/main" val="3383992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6327" y="0"/>
            <a:ext cx="10515600" cy="501149"/>
          </a:xfrm>
        </p:spPr>
        <p:txBody>
          <a:bodyPr>
            <a:noAutofit/>
          </a:bodyPr>
          <a:lstStyle/>
          <a:p>
            <a:pPr algn="ctr"/>
            <a:r>
              <a:rPr lang="ru-RU" sz="3200" b="1" dirty="0" smtClean="0"/>
              <a:t>Сигналы оповещения ГО и ЧС</a:t>
            </a:r>
            <a:endParaRPr lang="ru-RU" sz="3200" b="1" dirty="0"/>
          </a:p>
        </p:txBody>
      </p:sp>
      <p:sp>
        <p:nvSpPr>
          <p:cNvPr id="3" name="Объект 2"/>
          <p:cNvSpPr>
            <a:spLocks noGrp="1"/>
          </p:cNvSpPr>
          <p:nvPr>
            <p:ph idx="1"/>
          </p:nvPr>
        </p:nvSpPr>
        <p:spPr>
          <a:xfrm>
            <a:off x="368968" y="773865"/>
            <a:ext cx="11550317" cy="5835482"/>
          </a:xfrm>
        </p:spPr>
        <p:txBody>
          <a:bodyPr>
            <a:normAutofit/>
          </a:bodyPr>
          <a:lstStyle/>
          <a:p>
            <a:pPr marL="0" indent="360000" algn="just">
              <a:lnSpc>
                <a:spcPct val="100000"/>
              </a:lnSpc>
              <a:buNone/>
            </a:pPr>
            <a:r>
              <a:rPr lang="ru-RU" sz="2000" dirty="0" smtClean="0"/>
              <a:t>Оповещение организуется для своевременного доведения сигналов, распоряжений и информации ГО о воздушном нападении противника, радиационной опасности, химическом и бактериологическом (биологическом) заражении, угрозе затопления, эвакуации и рассредоточении и др. </a:t>
            </a:r>
          </a:p>
          <a:p>
            <a:pPr marL="0" indent="360000" algn="just">
              <a:lnSpc>
                <a:spcPct val="100000"/>
              </a:lnSpc>
              <a:buNone/>
            </a:pPr>
            <a:r>
              <a:rPr lang="ru-RU" sz="2000" dirty="0" smtClean="0"/>
              <a:t>Доведение сигнала оповещения ГО осуществляется путем подачи предупредительного сигнала </a:t>
            </a:r>
            <a:r>
              <a:rPr lang="ru-RU" sz="2000" b="1" dirty="0" smtClean="0"/>
              <a:t>«ВНИМАНИЕ ВСЕМ!», </a:t>
            </a:r>
            <a:r>
              <a:rPr lang="ru-RU" sz="2000" dirty="0" smtClean="0"/>
              <a:t>предусматривающего включение сирен, прерывистых гудков и других средств громкоговорящей связи с последующей передачей речевой информации. При этом необходимо включить телевизор, радиоприемник, репродуктор радиотрансляционной сети и прослушать указания о порядке действий населения.</a:t>
            </a:r>
          </a:p>
          <a:p>
            <a:pPr marL="0" indent="360000" algn="just">
              <a:lnSpc>
                <a:spcPct val="100000"/>
              </a:lnSpc>
              <a:buNone/>
            </a:pPr>
            <a:r>
              <a:rPr lang="ru-RU" sz="2000" dirty="0" smtClean="0"/>
              <a:t>Сигнал </a:t>
            </a:r>
            <a:r>
              <a:rPr lang="ru-RU" sz="2000" b="1" dirty="0" smtClean="0"/>
              <a:t>«ВОЗДУШНАЯ ТРЕВОГА» </a:t>
            </a:r>
            <a:r>
              <a:rPr lang="ru-RU" sz="2000" dirty="0" smtClean="0"/>
              <a:t>подается для всего населения. Он предупреждает о непосредственной опасности поражения данного города (населенного пункта). По этому сигналу организации прекращают работу, транспорт останавливается и все население обязано немедленно укрыться в защитных сооружениях, а при их отсутствии — в заглубленных помещениях и других сооружениях подземного пространства. Во всех учебных заведениях по сигналу «ВОЗДУШНАЯ ТРЕВОГА» занятия немедленно прекращаются. Учащиеся, студенты, постоянный персонал укрываются в защитных сооружениях (заглубленных помещениях). Во всех остальных случаях действия по сигналу «ВОЗДУШНАЯ ТРЕВОГА» определяются соответствующими органами ГО.</a:t>
            </a:r>
          </a:p>
          <a:p>
            <a:pPr marL="0" indent="360000" algn="just">
              <a:lnSpc>
                <a:spcPct val="100000"/>
              </a:lnSpc>
              <a:buNone/>
            </a:pPr>
            <a:endParaRPr lang="ru-RU" sz="2000" dirty="0"/>
          </a:p>
        </p:txBody>
      </p:sp>
    </p:spTree>
    <p:extLst>
      <p:ext uri="{BB962C8B-B14F-4D97-AF65-F5344CB8AC3E}">
        <p14:creationId xmlns:p14="http://schemas.microsoft.com/office/powerpoint/2010/main" val="3532743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6327" y="0"/>
            <a:ext cx="10515600" cy="501149"/>
          </a:xfrm>
        </p:spPr>
        <p:txBody>
          <a:bodyPr>
            <a:noAutofit/>
          </a:bodyPr>
          <a:lstStyle/>
          <a:p>
            <a:pPr algn="ctr"/>
            <a:r>
              <a:rPr lang="ru-RU" sz="3200" b="1" dirty="0" smtClean="0"/>
              <a:t>Сигналы оповещения ГО и ЧС</a:t>
            </a:r>
            <a:endParaRPr lang="ru-RU" sz="3200" b="1" dirty="0"/>
          </a:p>
        </p:txBody>
      </p:sp>
      <p:sp>
        <p:nvSpPr>
          <p:cNvPr id="3" name="Объект 2"/>
          <p:cNvSpPr>
            <a:spLocks noGrp="1"/>
          </p:cNvSpPr>
          <p:nvPr>
            <p:ph idx="1"/>
          </p:nvPr>
        </p:nvSpPr>
        <p:spPr>
          <a:xfrm>
            <a:off x="368968" y="773865"/>
            <a:ext cx="11550317" cy="5835482"/>
          </a:xfrm>
        </p:spPr>
        <p:txBody>
          <a:bodyPr>
            <a:normAutofit/>
          </a:bodyPr>
          <a:lstStyle/>
          <a:p>
            <a:pPr marL="0" indent="360000" algn="just">
              <a:lnSpc>
                <a:spcPct val="100000"/>
              </a:lnSpc>
              <a:buNone/>
            </a:pPr>
            <a:r>
              <a:rPr lang="ru-RU" sz="2000" dirty="0" smtClean="0"/>
              <a:t>Оповещение организуется для своевременного доведения сигналов, распоряжений и информации ГО о воздушном нападении противника, радиационной опасности, химическом и бактериологическом (биологическом) заражении, угрозе затопления, эвакуации и рассредоточении и др. </a:t>
            </a:r>
          </a:p>
          <a:p>
            <a:pPr marL="0" indent="360000" algn="just">
              <a:lnSpc>
                <a:spcPct val="100000"/>
              </a:lnSpc>
              <a:buNone/>
            </a:pPr>
            <a:r>
              <a:rPr lang="ru-RU" sz="2000" dirty="0" smtClean="0"/>
              <a:t>Доведение сигнала оповещения ГО осуществляется путем подачи предупредительного сигнала </a:t>
            </a:r>
            <a:r>
              <a:rPr lang="ru-RU" sz="2000" b="1" dirty="0" smtClean="0"/>
              <a:t>«ВНИМАНИЕ ВСЕМ!», </a:t>
            </a:r>
            <a:r>
              <a:rPr lang="ru-RU" sz="2000" dirty="0" smtClean="0"/>
              <a:t>предусматривающего включение сирен, прерывистых гудков и других средств громкоговорящей связи с последующей передачей речевой информации. При этом необходимо включить телевизор, радиоприемник, репродуктор радиотрансляционной сети и прослушать указания о порядке действий населения.</a:t>
            </a:r>
          </a:p>
          <a:p>
            <a:pPr marL="0" indent="360000" algn="just">
              <a:lnSpc>
                <a:spcPct val="100000"/>
              </a:lnSpc>
              <a:buNone/>
            </a:pPr>
            <a:r>
              <a:rPr lang="ru-RU" sz="2000" dirty="0" smtClean="0"/>
              <a:t>Сигнал </a:t>
            </a:r>
            <a:r>
              <a:rPr lang="ru-RU" sz="2000" b="1" dirty="0" smtClean="0"/>
              <a:t>«ВОЗДУШНАЯ ТРЕВОГА» </a:t>
            </a:r>
            <a:r>
              <a:rPr lang="ru-RU" sz="2000" dirty="0" smtClean="0"/>
              <a:t>подается для всего населения. Он предупреждает о непосредственной опасности поражения данного города (населенного пункта). По этому сигналу организации прекращают работу, транспорт останавливается и все население обязано немедленно укрыться в защитных сооружениях, а при их отсутствии — в заглубленных помещениях и других сооружениях подземного пространства. Во всех учебных заведениях по сигналу «ВОЗДУШНАЯ ТРЕВОГА» занятия немедленно прекращаются. Учащиеся, студенты, постоянный персонал укрываются в защитных сооружениях (заглубленных помещениях). Во всех остальных случаях действия по сигналу «ВОЗДУШНАЯ ТРЕВОГА» определяются соответствующими органами ГО.</a:t>
            </a:r>
          </a:p>
          <a:p>
            <a:pPr marL="0" indent="360000" algn="just">
              <a:lnSpc>
                <a:spcPct val="100000"/>
              </a:lnSpc>
              <a:buNone/>
            </a:pPr>
            <a:endParaRPr lang="ru-RU" sz="2000" dirty="0"/>
          </a:p>
        </p:txBody>
      </p:sp>
    </p:spTree>
    <p:extLst>
      <p:ext uri="{BB962C8B-B14F-4D97-AF65-F5344CB8AC3E}">
        <p14:creationId xmlns:p14="http://schemas.microsoft.com/office/powerpoint/2010/main" val="31358897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0422"/>
            <a:ext cx="10515600" cy="336884"/>
          </a:xfrm>
        </p:spPr>
        <p:txBody>
          <a:bodyPr>
            <a:noAutofit/>
          </a:bodyPr>
          <a:lstStyle/>
          <a:p>
            <a:pPr algn="ctr"/>
            <a:r>
              <a:rPr lang="ru-RU" sz="3200" b="1" dirty="0" smtClean="0"/>
              <a:t>Сигналы оповещения ГО и ЧС</a:t>
            </a:r>
            <a:endParaRPr lang="ru-RU" sz="3200" b="1" dirty="0"/>
          </a:p>
        </p:txBody>
      </p:sp>
      <p:sp>
        <p:nvSpPr>
          <p:cNvPr id="3" name="Объект 2"/>
          <p:cNvSpPr>
            <a:spLocks noGrp="1"/>
          </p:cNvSpPr>
          <p:nvPr>
            <p:ph idx="1"/>
          </p:nvPr>
        </p:nvSpPr>
        <p:spPr>
          <a:xfrm>
            <a:off x="0" y="802107"/>
            <a:ext cx="12192000" cy="6521114"/>
          </a:xfrm>
        </p:spPr>
        <p:txBody>
          <a:bodyPr>
            <a:normAutofit fontScale="85000" lnSpcReduction="10000"/>
          </a:bodyPr>
          <a:lstStyle/>
          <a:p>
            <a:pPr marL="0" indent="360000" algn="just">
              <a:lnSpc>
                <a:spcPct val="120000"/>
              </a:lnSpc>
              <a:buNone/>
            </a:pPr>
            <a:r>
              <a:rPr lang="ru-RU" sz="2000" dirty="0"/>
              <a:t>Сигнал </a:t>
            </a:r>
            <a:r>
              <a:rPr lang="ru-RU" sz="2000" b="1" dirty="0"/>
              <a:t>«РАДИАЦИОННАЯ ОПАСНОСТЬ» </a:t>
            </a:r>
            <a:r>
              <a:rPr lang="ru-RU" sz="2000" dirty="0"/>
              <a:t>подается при непосредственной угрозе радиоактивного заражения территории или при обнаружении такого заражения. Услышав сигнал, наденьте противогаз (респиратор, </a:t>
            </a:r>
            <a:r>
              <a:rPr lang="ru-RU" sz="2000" dirty="0" err="1"/>
              <a:t>самоспасатель</a:t>
            </a:r>
            <a:r>
              <a:rPr lang="ru-RU" sz="2000" dirty="0"/>
              <a:t>), а при их отсутствии — </a:t>
            </a:r>
            <a:r>
              <a:rPr lang="ru-RU" sz="2000" dirty="0" err="1"/>
              <a:t>противопыльную</a:t>
            </a:r>
            <a:r>
              <a:rPr lang="ru-RU" sz="2000" dirty="0"/>
              <a:t> тканевую маску или ватно-марлевую повязку, возьмите подготовленный запас продуктов и воды, медикаменты, предметы первой необходимости и следуйте в убежище или противорадиационное укрытие. В случае отсутствия убежища или противорадиационного укрытия наиболее надежной защитой от радиоактивного заражения могут служить подвалы, каменные постройки. Если обстоятельства вынудили вас укрыться в квартире или в производственном помещении, не теряя времени, проверьте их герметизацию. В том случае, если вы находитесь на зараженной местности или вам предстоит преодолевать участок заражения, не забудьте принять медицинские соответствующие средства индивидуальной защиты, и наденьте средства индивидуальной защиты органов дыхания. Выдачу данных средств организуют органы ГО. </a:t>
            </a:r>
            <a:endParaRPr lang="en-US" sz="2000" dirty="0" smtClean="0"/>
          </a:p>
          <a:p>
            <a:pPr marL="0" indent="360000" algn="just">
              <a:lnSpc>
                <a:spcPct val="120000"/>
              </a:lnSpc>
              <a:buNone/>
            </a:pPr>
            <a:r>
              <a:rPr lang="ru-RU" sz="2000" dirty="0" smtClean="0"/>
              <a:t>Сигнал </a:t>
            </a:r>
            <a:r>
              <a:rPr lang="ru-RU" sz="2000" dirty="0"/>
              <a:t>«</a:t>
            </a:r>
            <a:r>
              <a:rPr lang="ru-RU" sz="2000" b="1" dirty="0"/>
              <a:t>ХИМИЧЕСКАЯ ТРЕВОГА</a:t>
            </a:r>
            <a:r>
              <a:rPr lang="ru-RU" sz="2000" dirty="0"/>
              <a:t>» подается при угрозе или обнаружении химического или бактериологического заражения. По этому сигналу нужно быстро надеть противогаз, средства защиты кожи (при отсутствии табельных средств используйте пленочные материалы, плащи типа «</a:t>
            </a:r>
            <a:r>
              <a:rPr lang="ru-RU" sz="2000" dirty="0" err="1"/>
              <a:t>болонья</a:t>
            </a:r>
            <a:r>
              <a:rPr lang="ru-RU" sz="2000" dirty="0"/>
              <a:t>», резиновые сапоги, перчатки и др.) и укрыться в защитном сооружении. При химическом или бактериологическом заражении (в случае предстоящей работы на зараженной территории или преодоления участка заражения) примите соответствующие медицинские средства индивидуальной защиты. Если защитного сооружения поблизости нет, то в качестве укрытия от поражения опасными химическими веществами и бактериальными средствами можно использовать жилые, производственные и подсобные помещения. Запрещается покидать защитные сооружения и другие </a:t>
            </a:r>
            <a:r>
              <a:rPr lang="ru-RU" sz="2000" dirty="0" err="1"/>
              <a:t>загерметизированные</a:t>
            </a:r>
            <a:r>
              <a:rPr lang="ru-RU" sz="2000" dirty="0"/>
              <a:t> помещения, а также снимать средства индивидуальной защиты без команды органов ГО. Если вы оказались в очаге химического заражения, постарайтесь как можно быстрее выйти из зараженного участка. Направление выхода укажут представители органов ГО, если их вблизи не окажется, то выходите перпендикулярно направлению ветра. Выход из очага бактериологического заражения разрешается организованно и только после получения документа о прохождении обсервации. </a:t>
            </a:r>
            <a:endParaRPr lang="en-US" sz="2000" dirty="0" smtClean="0"/>
          </a:p>
        </p:txBody>
      </p:sp>
    </p:spTree>
    <p:extLst>
      <p:ext uri="{BB962C8B-B14F-4D97-AF65-F5344CB8AC3E}">
        <p14:creationId xmlns:p14="http://schemas.microsoft.com/office/powerpoint/2010/main" val="2007436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0422"/>
            <a:ext cx="10515600" cy="336884"/>
          </a:xfrm>
        </p:spPr>
        <p:txBody>
          <a:bodyPr>
            <a:noAutofit/>
          </a:bodyPr>
          <a:lstStyle/>
          <a:p>
            <a:pPr algn="ctr"/>
            <a:r>
              <a:rPr lang="ru-RU" sz="3200" b="1" dirty="0" smtClean="0"/>
              <a:t>Сигналы оповещения ГО и ЧС</a:t>
            </a:r>
            <a:endParaRPr lang="ru-RU" sz="3200" b="1" dirty="0"/>
          </a:p>
        </p:txBody>
      </p:sp>
      <p:sp>
        <p:nvSpPr>
          <p:cNvPr id="3" name="Объект 2"/>
          <p:cNvSpPr>
            <a:spLocks noGrp="1"/>
          </p:cNvSpPr>
          <p:nvPr>
            <p:ph idx="1"/>
          </p:nvPr>
        </p:nvSpPr>
        <p:spPr>
          <a:xfrm>
            <a:off x="617621" y="1058779"/>
            <a:ext cx="10956758" cy="5959642"/>
          </a:xfrm>
        </p:spPr>
        <p:txBody>
          <a:bodyPr>
            <a:normAutofit/>
          </a:bodyPr>
          <a:lstStyle/>
          <a:p>
            <a:pPr marL="0" indent="360000" algn="just">
              <a:lnSpc>
                <a:spcPct val="120000"/>
              </a:lnSpc>
              <a:buNone/>
            </a:pPr>
            <a:r>
              <a:rPr lang="ru-RU" sz="2000" dirty="0" smtClean="0"/>
              <a:t>СИГНАЛ </a:t>
            </a:r>
            <a:r>
              <a:rPr lang="ru-RU" sz="2000" dirty="0"/>
              <a:t>«</a:t>
            </a:r>
            <a:r>
              <a:rPr lang="ru-RU" sz="2000" b="1" dirty="0"/>
              <a:t>ОТБОЙ</a:t>
            </a:r>
            <a:r>
              <a:rPr lang="ru-RU" sz="2000" dirty="0"/>
              <a:t>» вышеперечисленных сигналов подается в случае, когда соответствующая опасность миновала. О порядке дальнейших действий вас известят по каналам связи и оповещения. Будьте внимательны и выполняйте все распоряжения органов ГО. </a:t>
            </a:r>
            <a:endParaRPr lang="en-US" sz="2000" dirty="0" smtClean="0"/>
          </a:p>
          <a:p>
            <a:pPr marL="0" indent="360000" algn="just">
              <a:lnSpc>
                <a:spcPct val="120000"/>
              </a:lnSpc>
              <a:buNone/>
            </a:pPr>
            <a:endParaRPr lang="en-US" sz="2000" dirty="0"/>
          </a:p>
          <a:p>
            <a:pPr marL="0" indent="360000" algn="ctr">
              <a:lnSpc>
                <a:spcPct val="120000"/>
              </a:lnSpc>
              <a:buNone/>
            </a:pPr>
            <a:r>
              <a:rPr lang="ru-RU" sz="2000" dirty="0"/>
              <a:t>Будьте внимательны и осторожны. </a:t>
            </a:r>
            <a:endParaRPr lang="en-US" sz="2000" dirty="0" smtClean="0"/>
          </a:p>
          <a:p>
            <a:pPr marL="0" indent="360000" algn="ctr">
              <a:lnSpc>
                <a:spcPct val="120000"/>
              </a:lnSpc>
              <a:buNone/>
            </a:pPr>
            <a:r>
              <a:rPr lang="ru-RU" sz="2000" dirty="0" smtClean="0"/>
              <a:t>Не </a:t>
            </a:r>
            <a:r>
              <a:rPr lang="ru-RU" sz="2000" dirty="0"/>
              <a:t>медлите с вызовом помощи по телефонам:</a:t>
            </a:r>
          </a:p>
          <a:p>
            <a:pPr marL="0" indent="360000" algn="ctr">
              <a:lnSpc>
                <a:spcPct val="120000"/>
              </a:lnSpc>
              <a:buNone/>
            </a:pPr>
            <a:r>
              <a:rPr lang="ru-RU" sz="2000" b="1" dirty="0"/>
              <a:t>- единый телефон вызова экстренных оперативных служб «112»,</a:t>
            </a:r>
          </a:p>
          <a:p>
            <a:pPr marL="0" indent="360000" algn="ctr">
              <a:lnSpc>
                <a:spcPct val="120000"/>
              </a:lnSpc>
              <a:buNone/>
            </a:pPr>
            <a:r>
              <a:rPr lang="ru-RU" sz="2000" b="1" dirty="0"/>
              <a:t>- службы спасения Волгограда – «089» </a:t>
            </a:r>
          </a:p>
        </p:txBody>
      </p:sp>
    </p:spTree>
    <p:extLst>
      <p:ext uri="{BB962C8B-B14F-4D97-AF65-F5344CB8AC3E}">
        <p14:creationId xmlns:p14="http://schemas.microsoft.com/office/powerpoint/2010/main" val="2809918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1299410"/>
          </a:xfrm>
        </p:spPr>
        <p:txBody>
          <a:bodyPr>
            <a:noAutofit/>
          </a:bodyPr>
          <a:lstStyle/>
          <a:p>
            <a:pPr algn="ctr"/>
            <a:r>
              <a:rPr lang="ru-RU" sz="2000" b="1" dirty="0"/>
              <a:t>Инструкция</a:t>
            </a:r>
            <a:br>
              <a:rPr lang="ru-RU" sz="2000" b="1" dirty="0"/>
            </a:br>
            <a:r>
              <a:rPr lang="ru-RU" sz="2000" b="1" dirty="0"/>
              <a:t>по действиям руководителей структурных подразделений, работников, преподавателей и обучающихся ВФ </a:t>
            </a:r>
            <a:r>
              <a:rPr lang="ru-RU" sz="2000" b="1" dirty="0" err="1"/>
              <a:t>ВолГУ</a:t>
            </a:r>
            <a:r>
              <a:rPr lang="ru-RU" sz="2000" b="1" dirty="0"/>
              <a:t> при экстренной эвакуации из учебного корпуса при возникновении пожара и других чрезвычайных </a:t>
            </a:r>
            <a:r>
              <a:rPr lang="ru-RU" sz="2000" b="1" dirty="0" smtClean="0"/>
              <a:t>ситуаций</a:t>
            </a:r>
            <a:endParaRPr lang="ru-RU" sz="2000" b="1" dirty="0"/>
          </a:p>
        </p:txBody>
      </p:sp>
      <p:sp>
        <p:nvSpPr>
          <p:cNvPr id="3" name="Объект 2"/>
          <p:cNvSpPr>
            <a:spLocks noGrp="1"/>
          </p:cNvSpPr>
          <p:nvPr>
            <p:ph idx="1"/>
          </p:nvPr>
        </p:nvSpPr>
        <p:spPr>
          <a:xfrm>
            <a:off x="264694" y="1459832"/>
            <a:ext cx="11662611" cy="5510463"/>
          </a:xfrm>
        </p:spPr>
        <p:txBody>
          <a:bodyPr>
            <a:normAutofit fontScale="85000" lnSpcReduction="20000"/>
          </a:bodyPr>
          <a:lstStyle/>
          <a:p>
            <a:pPr marL="0" indent="360000" algn="just">
              <a:lnSpc>
                <a:spcPct val="120000"/>
              </a:lnSpc>
              <a:buNone/>
            </a:pPr>
            <a:r>
              <a:rPr lang="ru-RU" sz="2000" dirty="0"/>
              <a:t>Эвакуация производится через ближайший и (или) наиболее защищенный от опасных факторов  эвакуационный выход.</a:t>
            </a:r>
          </a:p>
          <a:p>
            <a:pPr marL="0" indent="360000" algn="just">
              <a:lnSpc>
                <a:spcPct val="120000"/>
              </a:lnSpc>
              <a:buNone/>
            </a:pPr>
            <a:r>
              <a:rPr lang="ru-RU" sz="2000" dirty="0"/>
              <a:t>Последовательность действий работников и студентов филиала разбита на 5 этапов:</a:t>
            </a:r>
          </a:p>
          <a:p>
            <a:pPr marL="0" indent="360000" algn="just">
              <a:lnSpc>
                <a:spcPct val="120000"/>
              </a:lnSpc>
              <a:buNone/>
            </a:pPr>
            <a:r>
              <a:rPr lang="ru-RU" sz="2000" b="1" dirty="0" err="1"/>
              <a:t>I.Тревога</a:t>
            </a:r>
            <a:r>
              <a:rPr lang="ru-RU" sz="2000" b="1" dirty="0"/>
              <a:t>. </a:t>
            </a:r>
          </a:p>
          <a:p>
            <a:pPr marL="0" indent="360000" algn="just">
              <a:lnSpc>
                <a:spcPct val="120000"/>
              </a:lnSpc>
              <a:buNone/>
            </a:pPr>
            <a:r>
              <a:rPr lang="ru-RU" sz="2000" dirty="0"/>
              <a:t>Любой человек (студент, преподаватель, работник  филиала), при обнаружении ЧС должен без колебаний поднять тревогу. Оповещение о тревоге (пожарной или ЧС) - звуковое текстовое оповещение /(серия звонков) в любой части здания должно служить сигналом для полной эвакуации из здания филиала.</a:t>
            </a:r>
          </a:p>
          <a:p>
            <a:pPr marL="0" indent="360000" algn="just">
              <a:lnSpc>
                <a:spcPct val="120000"/>
              </a:lnSpc>
              <a:buNone/>
            </a:pPr>
            <a:r>
              <a:rPr lang="ru-RU" sz="2000" dirty="0" err="1"/>
              <a:t>II.Вызов</a:t>
            </a:r>
            <a:r>
              <a:rPr lang="ru-RU" sz="2000" dirty="0"/>
              <a:t> пожарной охраны (МЧС, скорой медицинской помощи, полиции).</a:t>
            </a:r>
          </a:p>
          <a:p>
            <a:pPr marL="0" indent="360000" algn="just">
              <a:lnSpc>
                <a:spcPct val="120000"/>
              </a:lnSpc>
              <a:buNone/>
            </a:pPr>
            <a:r>
              <a:rPr lang="ru-RU" sz="2000" dirty="0"/>
              <a:t> О любом возникновении пожара (даже самого небольшого) нужно немедленно сообщить пожарной охране (МЧС) по телефону 01, 112 (полиция – 02, скорая медпомощь – 03). Дублирование вызова пожарной охраны осуществляет дежурный сторож (заместитель директора, начальник хозяйственного отдела, инженер, секретарь директора), который должен доложить директору филиала, что пожарная охрана вызвана (специальные службы оповещены). </a:t>
            </a:r>
          </a:p>
          <a:p>
            <a:pPr marL="0" indent="360000" algn="just">
              <a:lnSpc>
                <a:spcPct val="120000"/>
              </a:lnSpc>
              <a:buNone/>
            </a:pPr>
            <a:r>
              <a:rPr lang="ru-RU" sz="2000" b="1" dirty="0" err="1"/>
              <a:t>III.Эвакуация</a:t>
            </a:r>
            <a:r>
              <a:rPr lang="ru-RU" sz="2000" b="1" dirty="0"/>
              <a:t> филиала.</a:t>
            </a:r>
          </a:p>
          <a:p>
            <a:pPr marL="0" indent="360000" algn="just">
              <a:lnSpc>
                <a:spcPct val="120000"/>
              </a:lnSpc>
              <a:buNone/>
            </a:pPr>
            <a:r>
              <a:rPr lang="ru-RU" sz="2000" dirty="0"/>
              <a:t>В случае подачи сигнала – преподаватель (руководитель структурного подразделения), находящийся в кабинете (ведущий занятие), несет ответственность за студентов этой группы (работников структурного подразделения). </a:t>
            </a:r>
          </a:p>
          <a:p>
            <a:pPr marL="0" indent="360000" algn="just">
              <a:lnSpc>
                <a:spcPct val="120000"/>
              </a:lnSpc>
              <a:buNone/>
            </a:pPr>
            <a:r>
              <a:rPr lang="ru-RU" sz="2000" dirty="0" smtClean="0"/>
              <a:t>- </a:t>
            </a:r>
            <a:r>
              <a:rPr lang="ru-RU" sz="2000" dirty="0"/>
              <a:t>Сбор всего состава филиала в отведенном месте;</a:t>
            </a:r>
          </a:p>
          <a:p>
            <a:pPr marL="0" indent="360000" algn="just">
              <a:lnSpc>
                <a:spcPct val="120000"/>
              </a:lnSpc>
              <a:buNone/>
            </a:pPr>
            <a:r>
              <a:rPr lang="ru-RU" sz="2000" dirty="0"/>
              <a:t>- Перекличка (проверка наличия).</a:t>
            </a:r>
          </a:p>
        </p:txBody>
      </p:sp>
    </p:spTree>
    <p:extLst>
      <p:ext uri="{BB962C8B-B14F-4D97-AF65-F5344CB8AC3E}">
        <p14:creationId xmlns:p14="http://schemas.microsoft.com/office/powerpoint/2010/main" val="2754822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1299410"/>
          </a:xfrm>
        </p:spPr>
        <p:txBody>
          <a:bodyPr>
            <a:noAutofit/>
          </a:bodyPr>
          <a:lstStyle/>
          <a:p>
            <a:pPr algn="ctr"/>
            <a:r>
              <a:rPr lang="ru-RU" sz="2000" b="1" dirty="0"/>
              <a:t>Инструкция</a:t>
            </a:r>
            <a:br>
              <a:rPr lang="ru-RU" sz="2000" b="1" dirty="0"/>
            </a:br>
            <a:r>
              <a:rPr lang="ru-RU" sz="2000" b="1" dirty="0"/>
              <a:t>по действиям руководителей структурных подразделений, работников, преподавателей и обучающихся ВФ </a:t>
            </a:r>
            <a:r>
              <a:rPr lang="ru-RU" sz="2000" b="1" dirty="0" err="1"/>
              <a:t>ВолГУ</a:t>
            </a:r>
            <a:r>
              <a:rPr lang="ru-RU" sz="2000" b="1" dirty="0"/>
              <a:t> при экстренной эвакуации из учебного корпуса при возникновении пожара и других чрезвычайных </a:t>
            </a:r>
            <a:r>
              <a:rPr lang="ru-RU" sz="2000" b="1" dirty="0" smtClean="0"/>
              <a:t>ситуаций</a:t>
            </a:r>
            <a:endParaRPr lang="ru-RU" sz="2000" b="1" dirty="0"/>
          </a:p>
        </p:txBody>
      </p:sp>
      <p:sp>
        <p:nvSpPr>
          <p:cNvPr id="3" name="Объект 2"/>
          <p:cNvSpPr>
            <a:spLocks noGrp="1"/>
          </p:cNvSpPr>
          <p:nvPr>
            <p:ph idx="1"/>
          </p:nvPr>
        </p:nvSpPr>
        <p:spPr>
          <a:xfrm>
            <a:off x="264694" y="1283369"/>
            <a:ext cx="11662611" cy="5574632"/>
          </a:xfrm>
        </p:spPr>
        <p:txBody>
          <a:bodyPr>
            <a:noAutofit/>
          </a:bodyPr>
          <a:lstStyle/>
          <a:p>
            <a:pPr marL="0" indent="360000" algn="just">
              <a:lnSpc>
                <a:spcPct val="120000"/>
              </a:lnSpc>
              <a:buNone/>
            </a:pPr>
            <a:r>
              <a:rPr lang="ru-RU" sz="1600" b="1" dirty="0"/>
              <a:t>IV. Сбор всего состава филиала в отведенном месте.</a:t>
            </a:r>
          </a:p>
          <a:p>
            <a:pPr marL="0" indent="360000" algn="just">
              <a:lnSpc>
                <a:spcPct val="120000"/>
              </a:lnSpc>
              <a:buNone/>
            </a:pPr>
            <a:r>
              <a:rPr lang="ru-RU" sz="1600" dirty="0"/>
              <a:t>       Покинувшие здание </a:t>
            </a:r>
            <a:r>
              <a:rPr lang="ru-RU" sz="1600" dirty="0" smtClean="0"/>
              <a:t>студенты  прибывают на </a:t>
            </a:r>
            <a:r>
              <a:rPr lang="ru-RU" sz="1600" dirty="0"/>
              <a:t>асфальтированную площадку перед стадионом филиала или дополнительно указанное </a:t>
            </a:r>
            <a:r>
              <a:rPr lang="ru-RU" sz="1600" dirty="0" smtClean="0"/>
              <a:t>безопасное </a:t>
            </a:r>
            <a:r>
              <a:rPr lang="ru-RU" sz="1600" dirty="0"/>
              <a:t>место. Начальное место построения зависит от места выхода – центрального или запасного, а также от очередности при эвакуации. </a:t>
            </a:r>
          </a:p>
          <a:p>
            <a:pPr marL="0" indent="360000" algn="just">
              <a:lnSpc>
                <a:spcPct val="120000"/>
              </a:lnSpc>
              <a:buNone/>
            </a:pPr>
            <a:r>
              <a:rPr lang="ru-RU" sz="1600" dirty="0"/>
              <a:t>Преподаватель </a:t>
            </a:r>
            <a:r>
              <a:rPr lang="ru-RU" sz="1600" dirty="0" smtClean="0"/>
              <a:t>неотлучно </a:t>
            </a:r>
            <a:r>
              <a:rPr lang="ru-RU" sz="1600" dirty="0"/>
              <a:t>находится рядом с выведенными из зданиям студентами </a:t>
            </a:r>
            <a:r>
              <a:rPr lang="ru-RU" sz="1600" dirty="0" smtClean="0"/>
              <a:t>и </a:t>
            </a:r>
            <a:r>
              <a:rPr lang="ru-RU" sz="1600" dirty="0"/>
              <a:t>определяет место построения учебной </a:t>
            </a:r>
            <a:r>
              <a:rPr lang="ru-RU" sz="1600" dirty="0" smtClean="0"/>
              <a:t>группы </a:t>
            </a:r>
            <a:r>
              <a:rPr lang="ru-RU" sz="1600" dirty="0"/>
              <a:t>и порядок построения (в три шеренги).</a:t>
            </a:r>
          </a:p>
          <a:p>
            <a:pPr marL="0" indent="360000" algn="just">
              <a:lnSpc>
                <a:spcPct val="120000"/>
              </a:lnSpc>
              <a:buNone/>
            </a:pPr>
            <a:r>
              <a:rPr lang="ru-RU" sz="1600" b="1" dirty="0" smtClean="0"/>
              <a:t>V</a:t>
            </a:r>
            <a:r>
              <a:rPr lang="ru-RU" sz="1600" b="1" dirty="0"/>
              <a:t>. Перекличка.</a:t>
            </a:r>
          </a:p>
          <a:p>
            <a:pPr marL="0" indent="360000" algn="just">
              <a:lnSpc>
                <a:spcPct val="120000"/>
              </a:lnSpc>
              <a:buNone/>
            </a:pPr>
            <a:r>
              <a:rPr lang="ru-RU" sz="1600" dirty="0"/>
              <a:t>По прибытию на место сбора </a:t>
            </a:r>
            <a:r>
              <a:rPr lang="ru-RU" sz="1600" dirty="0" smtClean="0"/>
              <a:t>преподаватель  </a:t>
            </a:r>
            <a:r>
              <a:rPr lang="ru-RU" sz="1600" dirty="0"/>
              <a:t>проводит сверку списочного состава эвакуируемой ими группы студентов </a:t>
            </a:r>
            <a:r>
              <a:rPr lang="ru-RU" sz="1600" dirty="0" smtClean="0"/>
              <a:t>по </a:t>
            </a:r>
            <a:r>
              <a:rPr lang="ru-RU" sz="1600" dirty="0"/>
              <a:t>журналу учета (проведения) занятий (строевой записки), с целью убедиться, что все работники и студенты покинули здание филиала, и им не угрожает опасность. </a:t>
            </a:r>
          </a:p>
          <a:p>
            <a:pPr marL="0" indent="360000" algn="just">
              <a:lnSpc>
                <a:spcPct val="120000"/>
              </a:lnSpc>
              <a:buNone/>
            </a:pPr>
            <a:r>
              <a:rPr lang="ru-RU" sz="1600" dirty="0"/>
              <a:t>В случае отсутствия кого- либо из работников или студентов в строю немедленно доложить об этом руководителю эвакуацией (директору, заместителю директора либо другому назначенному ответственному лицу от администрации филиала).</a:t>
            </a:r>
          </a:p>
          <a:p>
            <a:pPr marL="0" indent="360000" algn="just">
              <a:lnSpc>
                <a:spcPct val="120000"/>
              </a:lnSpc>
              <a:buNone/>
            </a:pPr>
            <a:r>
              <a:rPr lang="ru-RU" sz="1600" dirty="0"/>
              <a:t>По окончанию проверки списочного состава учебной группы студентов (работников структурного подразделения)  преподаватели (руководители структурного подразделения) оформляют строевую записку и передают ее руководителю эвакуацией (директору, заместителю директора либо другому назначенному ответственному лицу от администрации филиала).</a:t>
            </a:r>
          </a:p>
        </p:txBody>
      </p:sp>
    </p:spTree>
    <p:extLst>
      <p:ext uri="{BB962C8B-B14F-4D97-AF65-F5344CB8AC3E}">
        <p14:creationId xmlns:p14="http://schemas.microsoft.com/office/powerpoint/2010/main" val="1933816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1299410"/>
          </a:xfrm>
        </p:spPr>
        <p:txBody>
          <a:bodyPr>
            <a:noAutofit/>
          </a:bodyPr>
          <a:lstStyle/>
          <a:p>
            <a:pPr algn="ctr"/>
            <a:r>
              <a:rPr lang="ru-RU" sz="2000" b="1" dirty="0"/>
              <a:t>Инструкция</a:t>
            </a:r>
            <a:br>
              <a:rPr lang="ru-RU" sz="2000" b="1" dirty="0"/>
            </a:br>
            <a:r>
              <a:rPr lang="ru-RU" sz="2000" b="1" dirty="0"/>
              <a:t>по действиям руководителей структурных подразделений, работников, преподавателей и обучающихся ВФ </a:t>
            </a:r>
            <a:r>
              <a:rPr lang="ru-RU" sz="2000" b="1" dirty="0" err="1"/>
              <a:t>ВолГУ</a:t>
            </a:r>
            <a:r>
              <a:rPr lang="ru-RU" sz="2000" b="1" dirty="0"/>
              <a:t> при экстренной эвакуации из учебного корпуса при возникновении пожара и других чрезвычайных </a:t>
            </a:r>
            <a:r>
              <a:rPr lang="ru-RU" sz="2000" b="1" dirty="0" smtClean="0"/>
              <a:t>ситуаций</a:t>
            </a:r>
            <a:endParaRPr lang="ru-RU" sz="2000" b="1" dirty="0"/>
          </a:p>
        </p:txBody>
      </p:sp>
      <p:sp>
        <p:nvSpPr>
          <p:cNvPr id="3" name="Объект 2"/>
          <p:cNvSpPr>
            <a:spLocks noGrp="1"/>
          </p:cNvSpPr>
          <p:nvPr>
            <p:ph idx="1"/>
          </p:nvPr>
        </p:nvSpPr>
        <p:spPr>
          <a:xfrm>
            <a:off x="264694" y="1283368"/>
            <a:ext cx="11662611" cy="5686927"/>
          </a:xfrm>
        </p:spPr>
        <p:txBody>
          <a:bodyPr>
            <a:normAutofit fontScale="77500" lnSpcReduction="20000"/>
          </a:bodyPr>
          <a:lstStyle/>
          <a:p>
            <a:pPr marL="0" indent="360000" algn="just">
              <a:lnSpc>
                <a:spcPct val="120000"/>
              </a:lnSpc>
              <a:buNone/>
            </a:pPr>
            <a:r>
              <a:rPr lang="ru-RU" sz="2000" dirty="0"/>
              <a:t>Действия </a:t>
            </a:r>
            <a:r>
              <a:rPr lang="ru-RU" sz="2000" dirty="0" smtClean="0"/>
              <a:t>обучающихся </a:t>
            </a:r>
            <a:r>
              <a:rPr lang="ru-RU" sz="2000" dirty="0"/>
              <a:t>при срочной эвакуации:</a:t>
            </a:r>
          </a:p>
          <a:p>
            <a:pPr marL="0" indent="360000" algn="just">
              <a:lnSpc>
                <a:spcPct val="120000"/>
              </a:lnSpc>
              <a:buNone/>
            </a:pPr>
            <a:r>
              <a:rPr lang="ru-RU" sz="2000" dirty="0"/>
              <a:t>     1. Внимательно выслушать все указания преподавателя (руководителя структурного подразделения). При получении сигнала  на экстренную эвакуацию, обучающиеся (работники структурного подразделения) должны строго следовать указаниям преподавателя, ведущего занятие (руководителя структурного подразделения). В случае отсутствия преподавателя в учебном кабинете (руководителя структурного подразделения) обязанности преподавателя, ведущего занятие, должен взять на себя староста группы (один из работников структурного подразделения). </a:t>
            </a:r>
          </a:p>
          <a:p>
            <a:pPr marL="0" indent="360000" algn="just">
              <a:lnSpc>
                <a:spcPct val="120000"/>
              </a:lnSpc>
              <a:buNone/>
            </a:pPr>
            <a:r>
              <a:rPr lang="ru-RU" sz="2000" dirty="0"/>
              <a:t>     2. Быстро и без суеты собрать свои вещи и занять место в строю (в колонне по два  человека) перед дверным проемом кабинета (аудитории). </a:t>
            </a:r>
          </a:p>
          <a:p>
            <a:pPr marL="0" indent="360000" algn="just">
              <a:lnSpc>
                <a:spcPct val="120000"/>
              </a:lnSpc>
              <a:buNone/>
            </a:pPr>
            <a:r>
              <a:rPr lang="ru-RU" sz="2000" dirty="0"/>
              <a:t>     3. Вести себя спокойно, без паники. Не спорить и не толкаться. Только таким поведением можно быстро подготовиться к безопасной эвакуации из аудитории (кабинета) и здания филиала.</a:t>
            </a:r>
          </a:p>
          <a:p>
            <a:pPr marL="0" indent="360000" algn="just">
              <a:lnSpc>
                <a:spcPct val="120000"/>
              </a:lnSpc>
              <a:buNone/>
            </a:pPr>
            <a:r>
              <a:rPr lang="ru-RU" sz="2000" dirty="0"/>
              <a:t>     4. Всегда держаться в строю при выходе из аудитории (кабинета) и следования по маршруту эвакуации из учебного корпуса. Помни, что, если строй будет нарушен, дверные проемы могут оказаться непреодолимым препятствием.</a:t>
            </a:r>
          </a:p>
          <a:p>
            <a:pPr marL="0" indent="360000" algn="just">
              <a:lnSpc>
                <a:spcPct val="120000"/>
              </a:lnSpc>
              <a:buNone/>
            </a:pPr>
            <a:r>
              <a:rPr lang="ru-RU" sz="2000" dirty="0"/>
              <a:t>     5. Внимательно следить за указаниями преподавателя (руководителя структурного подразделения). Преподаватель (руководитель структурного подразделения) может поменять маршрут эвакуации из здания филиала в связи со складывающейся обстановкой.</a:t>
            </a:r>
          </a:p>
          <a:p>
            <a:pPr marL="0" indent="360000" algn="just">
              <a:lnSpc>
                <a:spcPct val="120000"/>
              </a:lnSpc>
              <a:buNone/>
            </a:pPr>
            <a:r>
              <a:rPr lang="ru-RU" sz="2000" dirty="0"/>
              <a:t>     6. Не убегать домой, выйдя из здания филиала, занять свое место в строю эвакуируемой группы на пункте сбора при общем построении, чтобы преподаватели (руководители  структурного подразделения), ответственные за вашу жизнь, могли удостовериться, что вы в безопасности. В дальнейшем действовать согласно полученным указаниям от ответственных лиц администрации ВФ </a:t>
            </a:r>
            <a:r>
              <a:rPr lang="ru-RU" sz="2000" dirty="0" err="1"/>
              <a:t>ВолГУ</a:t>
            </a:r>
            <a:r>
              <a:rPr lang="ru-RU" sz="2000" dirty="0"/>
              <a:t>. </a:t>
            </a:r>
          </a:p>
        </p:txBody>
      </p:sp>
    </p:spTree>
    <p:extLst>
      <p:ext uri="{BB962C8B-B14F-4D97-AF65-F5344CB8AC3E}">
        <p14:creationId xmlns:p14="http://schemas.microsoft.com/office/powerpoint/2010/main" val="1526414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7" y="128338"/>
            <a:ext cx="11405937" cy="5037220"/>
          </a:xfrm>
        </p:spPr>
        <p:txBody>
          <a:bodyPr>
            <a:noAutofit/>
          </a:bodyPr>
          <a:lstStyle/>
          <a:p>
            <a:pPr algn="ctr"/>
            <a:r>
              <a:rPr lang="ru-RU" sz="2000" b="1" dirty="0"/>
              <a:t>АЛГОРИТМЫ </a:t>
            </a:r>
            <a:br>
              <a:rPr lang="ru-RU" sz="2000" b="1" dirty="0"/>
            </a:br>
            <a:r>
              <a:rPr lang="ru-RU" sz="2000" b="1" dirty="0"/>
              <a:t>действий сотрудников ВФ </a:t>
            </a:r>
            <a:r>
              <a:rPr lang="ru-RU" sz="2000" b="1" dirty="0" err="1"/>
              <a:t>ВолГУ</a:t>
            </a:r>
            <a:r>
              <a:rPr lang="ru-RU" sz="2000" b="1" dirty="0"/>
              <a:t>, работников частных охранных организаций и обучающихся при совершении (угрозе совершения) преступления в формах вооруженного нападения, размещения взрывного устройства, захвата заложников, </a:t>
            </a:r>
            <a:r>
              <a:rPr lang="ru-RU" sz="2000" b="1" dirty="0" smtClean="0"/>
              <a:t>обнаружении </a:t>
            </a:r>
            <a:r>
              <a:rPr lang="ru-RU" sz="2000" b="1" dirty="0"/>
              <a:t>БПЛА, при угрозе атаки беспилотных </a:t>
            </a:r>
            <a:r>
              <a:rPr lang="ru-RU" sz="2000" b="1" dirty="0" smtClean="0"/>
              <a:t>летательных </a:t>
            </a:r>
            <a:r>
              <a:rPr lang="ru-RU" sz="2000" b="1" dirty="0"/>
              <a:t>аппаратов (БПЛА), при подаче сигнала «Ракетная опасность»</a:t>
            </a:r>
          </a:p>
        </p:txBody>
      </p:sp>
      <p:sp>
        <p:nvSpPr>
          <p:cNvPr id="3" name="Объект 2"/>
          <p:cNvSpPr>
            <a:spLocks noGrp="1"/>
          </p:cNvSpPr>
          <p:nvPr>
            <p:ph idx="1"/>
          </p:nvPr>
        </p:nvSpPr>
        <p:spPr>
          <a:xfrm>
            <a:off x="160420" y="1812757"/>
            <a:ext cx="11823032" cy="4812631"/>
          </a:xfrm>
        </p:spPr>
        <p:txBody>
          <a:bodyPr>
            <a:normAutofit/>
          </a:bodyPr>
          <a:lstStyle/>
          <a:p>
            <a:pPr marL="0" indent="0" algn="just">
              <a:lnSpc>
                <a:spcPct val="120000"/>
              </a:lnSpc>
              <a:buNone/>
            </a:pPr>
            <a:endParaRPr lang="en-US" sz="2000" dirty="0" smtClean="0"/>
          </a:p>
        </p:txBody>
      </p:sp>
    </p:spTree>
    <p:extLst>
      <p:ext uri="{BB962C8B-B14F-4D97-AF65-F5344CB8AC3E}">
        <p14:creationId xmlns:p14="http://schemas.microsoft.com/office/powerpoint/2010/main" val="5743571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7" y="128339"/>
            <a:ext cx="11405937" cy="287298"/>
          </a:xfrm>
        </p:spPr>
        <p:txBody>
          <a:bodyPr>
            <a:noAutofit/>
          </a:bodyPr>
          <a:lstStyle/>
          <a:p>
            <a:pPr algn="ctr"/>
            <a:r>
              <a:rPr lang="ru-RU" sz="2000" b="1" dirty="0"/>
              <a:t>Вооруженное </a:t>
            </a:r>
            <a:r>
              <a:rPr lang="ru-RU" sz="2000" b="1" dirty="0" smtClean="0"/>
              <a:t>нападение</a:t>
            </a:r>
            <a:endParaRPr lang="ru-RU" sz="2000" b="1" dirty="0"/>
          </a:p>
        </p:txBody>
      </p:sp>
      <p:sp>
        <p:nvSpPr>
          <p:cNvPr id="3" name="Объект 2"/>
          <p:cNvSpPr>
            <a:spLocks noGrp="1"/>
          </p:cNvSpPr>
          <p:nvPr>
            <p:ph idx="1"/>
          </p:nvPr>
        </p:nvSpPr>
        <p:spPr>
          <a:xfrm>
            <a:off x="160420" y="1812757"/>
            <a:ext cx="11823032" cy="4812631"/>
          </a:xfrm>
        </p:spPr>
        <p:txBody>
          <a:bodyPr>
            <a:normAutofit/>
          </a:bodyPr>
          <a:lstStyle/>
          <a:p>
            <a:pPr marL="0" indent="0" algn="just">
              <a:lnSpc>
                <a:spcPct val="120000"/>
              </a:lnSpc>
              <a:buNone/>
            </a:pPr>
            <a:endParaRPr lang="en-US" sz="2000" dirty="0" smtClean="0"/>
          </a:p>
        </p:txBody>
      </p:sp>
      <p:graphicFrame>
        <p:nvGraphicFramePr>
          <p:cNvPr id="4" name="Таблица 3"/>
          <p:cNvGraphicFramePr>
            <a:graphicFrameLocks noGrp="1"/>
          </p:cNvGraphicFramePr>
          <p:nvPr>
            <p:extLst>
              <p:ext uri="{D42A27DB-BD31-4B8C-83A1-F6EECF244321}">
                <p14:modId xmlns:p14="http://schemas.microsoft.com/office/powerpoint/2010/main" val="3772931496"/>
              </p:ext>
            </p:extLst>
          </p:nvPr>
        </p:nvGraphicFramePr>
        <p:xfrm>
          <a:off x="56145" y="482312"/>
          <a:ext cx="12031579" cy="6275955"/>
        </p:xfrm>
        <a:graphic>
          <a:graphicData uri="http://schemas.openxmlformats.org/drawingml/2006/table">
            <a:tbl>
              <a:tblPr firstRow="1" firstCol="1" bandRow="1">
                <a:tableStyleId>{5C22544A-7EE6-4342-B048-85BDC9FD1C3A}</a:tableStyleId>
              </a:tblPr>
              <a:tblGrid>
                <a:gridCol w="6132314">
                  <a:extLst>
                    <a:ext uri="{9D8B030D-6E8A-4147-A177-3AD203B41FA5}">
                      <a16:colId xmlns:a16="http://schemas.microsoft.com/office/drawing/2014/main" xmlns="" val="798397688"/>
                    </a:ext>
                  </a:extLst>
                </a:gridCol>
                <a:gridCol w="5899265">
                  <a:extLst>
                    <a:ext uri="{9D8B030D-6E8A-4147-A177-3AD203B41FA5}">
                      <a16:colId xmlns:a16="http://schemas.microsoft.com/office/drawing/2014/main" xmlns="" val="1713239342"/>
                    </a:ext>
                  </a:extLst>
                </a:gridCol>
              </a:tblGrid>
              <a:tr h="56511">
                <a:tc gridSpan="2">
                  <a:txBody>
                    <a:bodyPr/>
                    <a:lstStyle/>
                    <a:p>
                      <a:pPr algn="ctr">
                        <a:lnSpc>
                          <a:spcPct val="115000"/>
                        </a:lnSpc>
                        <a:spcAft>
                          <a:spcPts val="0"/>
                        </a:spcAft>
                      </a:pPr>
                      <a:r>
                        <a:rPr lang="ru-RU" sz="300" dirty="0">
                          <a:effectLst/>
                        </a:rPr>
                        <a:t>Действия</a:t>
                      </a:r>
                      <a:endParaRPr lang="ru-RU" sz="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nchor="ctr"/>
                </a:tc>
                <a:tc hMerge="1">
                  <a:txBody>
                    <a:bodyPr/>
                    <a:lstStyle/>
                    <a:p>
                      <a:endParaRPr lang="ru-RU"/>
                    </a:p>
                  </a:txBody>
                  <a:tcPr/>
                </a:tc>
                <a:extLst>
                  <a:ext uri="{0D108BD9-81ED-4DB2-BD59-A6C34878D82A}">
                    <a16:rowId xmlns:a16="http://schemas.microsoft.com/office/drawing/2014/main" xmlns="" val="1207705463"/>
                  </a:ext>
                </a:extLst>
              </a:tr>
              <a:tr h="56511">
                <a:tc>
                  <a:txBody>
                    <a:bodyPr/>
                    <a:lstStyle/>
                    <a:p>
                      <a:pPr algn="ctr">
                        <a:lnSpc>
                          <a:spcPct val="115000"/>
                        </a:lnSpc>
                        <a:spcAft>
                          <a:spcPts val="0"/>
                        </a:spcAft>
                      </a:pPr>
                      <a:r>
                        <a:rPr lang="ru-RU" sz="1400" b="0" dirty="0">
                          <a:solidFill>
                            <a:schemeClr val="tx1"/>
                          </a:solidFill>
                          <a:effectLst/>
                        </a:rPr>
                        <a:t>Стрелок на территории</a:t>
                      </a:r>
                      <a:endParaRPr lang="ru-RU"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nchor="ctr">
                    <a:solidFill>
                      <a:schemeClr val="accent1">
                        <a:lumMod val="20000"/>
                        <a:lumOff val="80000"/>
                      </a:schemeClr>
                    </a:solidFill>
                  </a:tcPr>
                </a:tc>
                <a:tc>
                  <a:txBody>
                    <a:bodyPr/>
                    <a:lstStyle/>
                    <a:p>
                      <a:pPr algn="ctr">
                        <a:lnSpc>
                          <a:spcPct val="115000"/>
                        </a:lnSpc>
                        <a:spcAft>
                          <a:spcPts val="0"/>
                        </a:spcAft>
                      </a:pPr>
                      <a:r>
                        <a:rPr lang="ru-RU" sz="1400" dirty="0">
                          <a:effectLst/>
                        </a:rPr>
                        <a:t>Стрелок в здании</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nchor="ctr">
                    <a:solidFill>
                      <a:schemeClr val="accent1">
                        <a:lumMod val="20000"/>
                        <a:lumOff val="80000"/>
                      </a:schemeClr>
                    </a:solidFill>
                  </a:tcPr>
                </a:tc>
                <a:extLst>
                  <a:ext uri="{0D108BD9-81ED-4DB2-BD59-A6C34878D82A}">
                    <a16:rowId xmlns:a16="http://schemas.microsoft.com/office/drawing/2014/main" xmlns="" val="1814279372"/>
                  </a:ext>
                </a:extLst>
              </a:tr>
              <a:tr h="4238316">
                <a:tc>
                  <a:txBody>
                    <a:bodyPr/>
                    <a:lstStyle/>
                    <a:p>
                      <a:pPr>
                        <a:lnSpc>
                          <a:spcPct val="100000"/>
                        </a:lnSpc>
                        <a:spcAft>
                          <a:spcPts val="0"/>
                        </a:spcAft>
                      </a:pPr>
                      <a:r>
                        <a:rPr lang="ru-RU" sz="1400" b="0" dirty="0">
                          <a:solidFill>
                            <a:schemeClr val="tx1"/>
                          </a:solidFill>
                          <a:effectLst/>
                        </a:rPr>
                        <a:t>- при нахождении вне здания объекта немедленно уйти в сторону от опасности, по возможности покинуть территорию объекта, в случае нахождения в непосредственной близости сотрудника филиала сообщить ему об опасности и далее действовать по его указаниям:</a:t>
                      </a:r>
                    </a:p>
                    <a:p>
                      <a:pPr>
                        <a:lnSpc>
                          <a:spcPct val="100000"/>
                        </a:lnSpc>
                        <a:spcAft>
                          <a:spcPts val="0"/>
                        </a:spcAft>
                      </a:pPr>
                      <a:r>
                        <a:rPr lang="ru-RU" sz="1400" b="0" dirty="0">
                          <a:solidFill>
                            <a:schemeClr val="tx1"/>
                          </a:solidFill>
                          <a:effectLst/>
                        </a:rPr>
                        <a:t>- при нахождении в здании переместиться в ближайшее помещение или в сторону сотрудника филиала, сообщить ему об опасности и далее действовать по его указаниям; </a:t>
                      </a:r>
                    </a:p>
                    <a:p>
                      <a:pPr>
                        <a:lnSpc>
                          <a:spcPct val="100000"/>
                        </a:lnSpc>
                        <a:spcAft>
                          <a:spcPts val="0"/>
                        </a:spcAft>
                      </a:pPr>
                      <a:r>
                        <a:rPr lang="ru-RU" sz="1400" b="0" dirty="0">
                          <a:solidFill>
                            <a:schemeClr val="tx1"/>
                          </a:solidFill>
                          <a:effectLst/>
                        </a:rPr>
                        <a:t>- помочь сотрудникам филиала заблокировать входы, в том числе с помощью мебели (самостоятельно заблокировать входы, если рядом не оказалось сотрудника филиала);</a:t>
                      </a:r>
                    </a:p>
                    <a:p>
                      <a:pPr>
                        <a:lnSpc>
                          <a:spcPct val="100000"/>
                        </a:lnSpc>
                        <a:spcAft>
                          <a:spcPts val="0"/>
                        </a:spcAft>
                      </a:pPr>
                      <a:r>
                        <a:rPr lang="ru-RU" sz="1400" b="0" dirty="0">
                          <a:solidFill>
                            <a:schemeClr val="tx1"/>
                          </a:solidFill>
                          <a:effectLst/>
                        </a:rPr>
                        <a:t>- разместиться наиболее безопасным из возможных способов, как можно дальше от входов, ближе к капитальным стенам, ниже уровня оконных проемов, под прикрытием мебели:</a:t>
                      </a:r>
                    </a:p>
                    <a:p>
                      <a:pPr>
                        <a:lnSpc>
                          <a:spcPct val="100000"/>
                        </a:lnSpc>
                        <a:spcAft>
                          <a:spcPts val="0"/>
                        </a:spcAft>
                      </a:pPr>
                      <a:r>
                        <a:rPr lang="ru-RU" sz="1400" b="0" dirty="0">
                          <a:solidFill>
                            <a:schemeClr val="tx1"/>
                          </a:solidFill>
                          <a:effectLst/>
                        </a:rPr>
                        <a:t>- сохранять спокойствие, разговаривать тихо, внимательно слушать и выполнять указания сотрудника филиала;</a:t>
                      </a:r>
                    </a:p>
                    <a:p>
                      <a:pPr>
                        <a:lnSpc>
                          <a:spcPct val="100000"/>
                        </a:lnSpc>
                        <a:spcAft>
                          <a:spcPts val="0"/>
                        </a:spcAft>
                      </a:pPr>
                      <a:r>
                        <a:rPr lang="ru-RU" sz="1400" b="0" dirty="0">
                          <a:solidFill>
                            <a:schemeClr val="tx1"/>
                          </a:solidFill>
                          <a:effectLst/>
                        </a:rPr>
                        <a:t>- переключить средства связи в бесшумный режим либо их выключить:</a:t>
                      </a:r>
                    </a:p>
                    <a:p>
                      <a:pPr>
                        <a:lnSpc>
                          <a:spcPct val="100000"/>
                        </a:lnSpc>
                        <a:spcAft>
                          <a:spcPts val="0"/>
                        </a:spcAft>
                      </a:pPr>
                      <a:r>
                        <a:rPr lang="ru-RU" sz="1400" b="0" dirty="0">
                          <a:solidFill>
                            <a:schemeClr val="tx1"/>
                          </a:solidFill>
                          <a:effectLst/>
                        </a:rPr>
                        <a:t>- оказать помощь и поддержку другим обучающимся только по указанию сотрудника филиала;</a:t>
                      </a:r>
                    </a:p>
                    <a:p>
                      <a:pPr>
                        <a:lnSpc>
                          <a:spcPct val="100000"/>
                        </a:lnSpc>
                        <a:spcAft>
                          <a:spcPts val="0"/>
                        </a:spcAft>
                      </a:pPr>
                      <a:r>
                        <a:rPr lang="ru-RU" sz="1400" b="0" dirty="0">
                          <a:solidFill>
                            <a:schemeClr val="tx1"/>
                          </a:solidFill>
                          <a:effectLst/>
                        </a:rPr>
                        <a:t>-разблокировать выходы и выходить из помещения только по указанию сотрудника филиала, руководителя или оперативных служб;</a:t>
                      </a:r>
                    </a:p>
                    <a:p>
                      <a:pPr>
                        <a:lnSpc>
                          <a:spcPct val="100000"/>
                        </a:lnSpc>
                        <a:spcAft>
                          <a:spcPts val="0"/>
                        </a:spcAft>
                      </a:pPr>
                      <a:r>
                        <a:rPr lang="ru-RU" sz="1400" b="0" dirty="0">
                          <a:solidFill>
                            <a:schemeClr val="tx1"/>
                          </a:solidFill>
                          <a:effectLst/>
                        </a:rPr>
                        <a:t>- при проведении операции по пресечению  вооруженного нападения:</a:t>
                      </a:r>
                    </a:p>
                    <a:p>
                      <a:pPr>
                        <a:lnSpc>
                          <a:spcPct val="100000"/>
                        </a:lnSpc>
                        <a:spcAft>
                          <a:spcPts val="0"/>
                        </a:spcAft>
                      </a:pPr>
                      <a:r>
                        <a:rPr lang="ru-RU" sz="1400" b="0" dirty="0">
                          <a:solidFill>
                            <a:schemeClr val="tx1"/>
                          </a:solidFill>
                          <a:effectLst/>
                        </a:rPr>
                        <a:t>- лечь на пол лицом вниз, голову закрыть руками и не двигаться;</a:t>
                      </a:r>
                    </a:p>
                    <a:p>
                      <a:pPr>
                        <a:lnSpc>
                          <a:spcPct val="100000"/>
                        </a:lnSpc>
                        <a:spcAft>
                          <a:spcPts val="0"/>
                        </a:spcAft>
                      </a:pPr>
                      <a:r>
                        <a:rPr lang="ru-RU" sz="1400" b="0" dirty="0">
                          <a:solidFill>
                            <a:schemeClr val="tx1"/>
                          </a:solidFill>
                          <a:effectLst/>
                        </a:rPr>
                        <a:t>- по возможности держаться подальше от проемов дверей и окон; </a:t>
                      </a:r>
                    </a:p>
                    <a:p>
                      <a:pPr>
                        <a:lnSpc>
                          <a:spcPct val="100000"/>
                        </a:lnSpc>
                        <a:spcAft>
                          <a:spcPts val="0"/>
                        </a:spcAft>
                      </a:pPr>
                      <a:r>
                        <a:rPr lang="ru-RU" sz="1400" b="0" dirty="0">
                          <a:solidFill>
                            <a:schemeClr val="tx1"/>
                          </a:solidFill>
                          <a:effectLst/>
                        </a:rPr>
                        <a:t>- при ранении постараться не двигаться с целью уменьшения потери крови; </a:t>
                      </a:r>
                    </a:p>
                    <a:p>
                      <a:pPr>
                        <a:lnSpc>
                          <a:spcPct val="100000"/>
                        </a:lnSpc>
                        <a:spcAft>
                          <a:spcPts val="0"/>
                        </a:spcAft>
                      </a:pPr>
                      <a:r>
                        <a:rPr lang="ru-RU" sz="1400" b="0" dirty="0">
                          <a:solidFill>
                            <a:schemeClr val="tx1"/>
                          </a:solidFill>
                          <a:effectLst/>
                        </a:rPr>
                        <a:t>- не бежать навстречу сотрудникам, проводящим операцию по пресечению вооруженного нападения, или от них, так как они могут посчитать бегущих за преступников.</a:t>
                      </a:r>
                      <a:endParaRPr lang="ru-RU"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solidFill>
                      <a:schemeClr val="accent1">
                        <a:lumMod val="20000"/>
                        <a:lumOff val="80000"/>
                      </a:schemeClr>
                    </a:solidFill>
                  </a:tcPr>
                </a:tc>
                <a:tc>
                  <a:txBody>
                    <a:bodyPr/>
                    <a:lstStyle/>
                    <a:p>
                      <a:pPr>
                        <a:lnSpc>
                          <a:spcPct val="100000"/>
                        </a:lnSpc>
                        <a:spcAft>
                          <a:spcPts val="0"/>
                        </a:spcAft>
                      </a:pPr>
                      <a:r>
                        <a:rPr lang="ru-RU" sz="1400" dirty="0">
                          <a:effectLst/>
                        </a:rPr>
                        <a:t>- при нахождении вне здания объекта немедленно уйти в сторону от здания, в котором находится преступник, по возможности покинуть территорию объекта и сообщить родителям (законным представителям) о своем месте нахождении, в случае нахождения в непосредственной близости сотрудника филиала сообщить ему об опасности и далее действовать по его указаниям;</a:t>
                      </a:r>
                    </a:p>
                    <a:p>
                      <a:pPr>
                        <a:lnSpc>
                          <a:spcPct val="100000"/>
                        </a:lnSpc>
                        <a:spcAft>
                          <a:spcPts val="0"/>
                        </a:spcAft>
                      </a:pPr>
                      <a:r>
                        <a:rPr lang="ru-RU" sz="1400" dirty="0">
                          <a:effectLst/>
                        </a:rPr>
                        <a:t>- при нахождении в здании переместиться в ближайшее помещение или в сторону сотрудника филиала, сообщить ему об опасности и далее действовать по его указаниям;</a:t>
                      </a:r>
                    </a:p>
                    <a:p>
                      <a:pPr>
                        <a:lnSpc>
                          <a:spcPct val="100000"/>
                        </a:lnSpc>
                        <a:spcAft>
                          <a:spcPts val="0"/>
                        </a:spcAft>
                      </a:pPr>
                      <a:r>
                        <a:rPr lang="ru-RU" sz="1400" dirty="0">
                          <a:effectLst/>
                        </a:rPr>
                        <a:t>- помочь сотрудникам филиала заблокировать входы в помещениях, в том числе с помощью мебели (самостоятельно заблокировать входы, если рядом не оказалось сотрудника филиала); </a:t>
                      </a:r>
                    </a:p>
                    <a:p>
                      <a:pPr>
                        <a:lnSpc>
                          <a:spcPct val="100000"/>
                        </a:lnSpc>
                        <a:spcAft>
                          <a:spcPts val="0"/>
                        </a:spcAft>
                      </a:pPr>
                      <a:r>
                        <a:rPr lang="ru-RU" sz="1400" dirty="0">
                          <a:effectLst/>
                        </a:rPr>
                        <a:t>- разместиться наиболее безопасным из возможных способов, как можно дальше от входов, ближе к капитальным стенам, ниже уровня оконных проемов, под прикрытием мебели;</a:t>
                      </a:r>
                    </a:p>
                    <a:p>
                      <a:pPr>
                        <a:lnSpc>
                          <a:spcPct val="100000"/>
                        </a:lnSpc>
                        <a:spcAft>
                          <a:spcPts val="0"/>
                        </a:spcAft>
                      </a:pPr>
                      <a:r>
                        <a:rPr lang="ru-RU" sz="1400" dirty="0">
                          <a:effectLst/>
                        </a:rPr>
                        <a:t>- сохранять спокойствие, разговаривать тихо, внимательно слушать и выполнять указания сотрудника филиала;</a:t>
                      </a:r>
                    </a:p>
                    <a:p>
                      <a:pPr>
                        <a:lnSpc>
                          <a:spcPct val="100000"/>
                        </a:lnSpc>
                        <a:spcAft>
                          <a:spcPts val="0"/>
                        </a:spcAft>
                      </a:pPr>
                      <a:r>
                        <a:rPr lang="ru-RU" sz="1400" dirty="0">
                          <a:effectLst/>
                        </a:rPr>
                        <a:t>- переключить средства связи в бесшумный режим либо их выключить;</a:t>
                      </a:r>
                    </a:p>
                    <a:p>
                      <a:pPr>
                        <a:lnSpc>
                          <a:spcPct val="100000"/>
                        </a:lnSpc>
                        <a:spcAft>
                          <a:spcPts val="0"/>
                        </a:spcAft>
                      </a:pPr>
                      <a:r>
                        <a:rPr lang="ru-RU" sz="1400" dirty="0">
                          <a:effectLst/>
                        </a:rPr>
                        <a:t>- оказать помощь и поддержку другим обучающимся только по указанию сотрудника филиала:</a:t>
                      </a:r>
                    </a:p>
                    <a:p>
                      <a:pPr>
                        <a:lnSpc>
                          <a:spcPct val="100000"/>
                        </a:lnSpc>
                        <a:spcAft>
                          <a:spcPts val="0"/>
                        </a:spcAft>
                      </a:pPr>
                      <a:r>
                        <a:rPr lang="ru-RU" sz="1400" dirty="0">
                          <a:effectLst/>
                        </a:rPr>
                        <a:t>- разблокировать выходы и выходить из помещения только по указанию сотрудника филиала, руководителя или оперативных служб;</a:t>
                      </a:r>
                    </a:p>
                    <a:p>
                      <a:pPr>
                        <a:lnSpc>
                          <a:spcPct val="100000"/>
                        </a:lnSpc>
                        <a:spcAft>
                          <a:spcPts val="0"/>
                        </a:spcAft>
                      </a:pPr>
                      <a:r>
                        <a:rPr lang="ru-RU" sz="1400" dirty="0">
                          <a:effectLst/>
                        </a:rPr>
                        <a:t>- при проведении операции по пресечению вооруженного нападения:</a:t>
                      </a:r>
                    </a:p>
                    <a:p>
                      <a:pPr marL="342900" lvl="0" indent="-342900" fontAlgn="base">
                        <a:lnSpc>
                          <a:spcPct val="100000"/>
                        </a:lnSpc>
                        <a:spcAft>
                          <a:spcPts val="0"/>
                        </a:spcAft>
                        <a:buClr>
                          <a:srgbClr val="000000"/>
                        </a:buClr>
                        <a:buSzPts val="1000"/>
                        <a:buFont typeface="Symbol" panose="05050102010706020507" pitchFamily="18" charset="2"/>
                        <a:buChar char="-"/>
                      </a:pPr>
                      <a:r>
                        <a:rPr lang="ru-RU" sz="1400" u="none" strike="noStrike" dirty="0">
                          <a:effectLst/>
                          <a:uFill>
                            <a:solidFill>
                              <a:srgbClr val="000000"/>
                            </a:solidFill>
                          </a:uFill>
                        </a:rPr>
                        <a:t>- лечь на пол лицом вниз, голову закрыть руками и не двигаться;</a:t>
                      </a:r>
                    </a:p>
                    <a:p>
                      <a:pPr marL="342900" lvl="0" indent="-342900" fontAlgn="base">
                        <a:lnSpc>
                          <a:spcPct val="100000"/>
                        </a:lnSpc>
                        <a:spcAft>
                          <a:spcPts val="0"/>
                        </a:spcAft>
                        <a:buClr>
                          <a:srgbClr val="000000"/>
                        </a:buClr>
                        <a:buSzPts val="1000"/>
                        <a:buFont typeface="Symbol" panose="05050102010706020507" pitchFamily="18" charset="2"/>
                        <a:buChar char="-"/>
                      </a:pPr>
                      <a:r>
                        <a:rPr lang="ru-RU" sz="1400" u="none" strike="noStrike" dirty="0">
                          <a:effectLst/>
                          <a:uFill>
                            <a:solidFill>
                              <a:srgbClr val="000000"/>
                            </a:solidFill>
                          </a:uFill>
                        </a:rPr>
                        <a:t>- по возможности держаться подальше от проемов дверей и окон;</a:t>
                      </a:r>
                    </a:p>
                    <a:p>
                      <a:pPr>
                        <a:lnSpc>
                          <a:spcPct val="100000"/>
                        </a:lnSpc>
                        <a:spcAft>
                          <a:spcPts val="0"/>
                        </a:spcAft>
                      </a:pPr>
                      <a:r>
                        <a:rPr lang="ru-RU" sz="1400" dirty="0">
                          <a:effectLst/>
                        </a:rPr>
                        <a:t>- при ранении постараться не двигаться с целью уменьшения потери крови; </a:t>
                      </a:r>
                    </a:p>
                    <a:p>
                      <a:pPr>
                        <a:lnSpc>
                          <a:spcPct val="100000"/>
                        </a:lnSpc>
                        <a:spcAft>
                          <a:spcPts val="0"/>
                        </a:spcAft>
                      </a:pPr>
                      <a:r>
                        <a:rPr lang="ru-RU" sz="1400" dirty="0">
                          <a:effectLst/>
                        </a:rPr>
                        <a:t>- не бежать навстречу сотрудникам, проводящим операцию по пресечению вооруженного нападения или от них, так как они могут посчитать бегущих за преступников.</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solidFill>
                      <a:schemeClr val="accent1">
                        <a:lumMod val="20000"/>
                        <a:lumOff val="80000"/>
                      </a:schemeClr>
                    </a:solidFill>
                  </a:tcPr>
                </a:tc>
                <a:extLst>
                  <a:ext uri="{0D108BD9-81ED-4DB2-BD59-A6C34878D82A}">
                    <a16:rowId xmlns:a16="http://schemas.microsoft.com/office/drawing/2014/main" xmlns="" val="3895435159"/>
                  </a:ext>
                </a:extLst>
              </a:tr>
            </a:tbl>
          </a:graphicData>
        </a:graphic>
      </p:graphicFrame>
    </p:spTree>
    <p:extLst>
      <p:ext uri="{BB962C8B-B14F-4D97-AF65-F5344CB8AC3E}">
        <p14:creationId xmlns:p14="http://schemas.microsoft.com/office/powerpoint/2010/main" val="370021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7" y="128339"/>
            <a:ext cx="11405937" cy="287298"/>
          </a:xfrm>
        </p:spPr>
        <p:txBody>
          <a:bodyPr>
            <a:noAutofit/>
          </a:bodyPr>
          <a:lstStyle/>
          <a:p>
            <a:pPr algn="ctr"/>
            <a:r>
              <a:rPr lang="ru-RU" sz="2000" b="1" dirty="0"/>
              <a:t>Размещение взрывного устройства</a:t>
            </a:r>
          </a:p>
        </p:txBody>
      </p:sp>
      <p:sp>
        <p:nvSpPr>
          <p:cNvPr id="3" name="Объект 2"/>
          <p:cNvSpPr>
            <a:spLocks noGrp="1"/>
          </p:cNvSpPr>
          <p:nvPr>
            <p:ph idx="1"/>
          </p:nvPr>
        </p:nvSpPr>
        <p:spPr>
          <a:xfrm>
            <a:off x="160420" y="1812757"/>
            <a:ext cx="11823032" cy="4812631"/>
          </a:xfrm>
        </p:spPr>
        <p:txBody>
          <a:bodyPr>
            <a:normAutofit/>
          </a:bodyPr>
          <a:lstStyle/>
          <a:p>
            <a:pPr marL="0" indent="0" algn="just">
              <a:lnSpc>
                <a:spcPct val="120000"/>
              </a:lnSpc>
              <a:buNone/>
            </a:pPr>
            <a:endParaRPr lang="en-US" sz="2000" dirty="0" smtClean="0"/>
          </a:p>
        </p:txBody>
      </p:sp>
      <p:graphicFrame>
        <p:nvGraphicFramePr>
          <p:cNvPr id="4" name="Таблица 3"/>
          <p:cNvGraphicFramePr>
            <a:graphicFrameLocks noGrp="1"/>
          </p:cNvGraphicFramePr>
          <p:nvPr>
            <p:extLst>
              <p:ext uri="{D42A27DB-BD31-4B8C-83A1-F6EECF244321}">
                <p14:modId xmlns:p14="http://schemas.microsoft.com/office/powerpoint/2010/main" val="4016538411"/>
              </p:ext>
            </p:extLst>
          </p:nvPr>
        </p:nvGraphicFramePr>
        <p:xfrm>
          <a:off x="56145" y="626691"/>
          <a:ext cx="12031579" cy="5734935"/>
        </p:xfrm>
        <a:graphic>
          <a:graphicData uri="http://schemas.openxmlformats.org/drawingml/2006/table">
            <a:tbl>
              <a:tblPr firstRow="1" firstCol="1" bandRow="1">
                <a:tableStyleId>{5C22544A-7EE6-4342-B048-85BDC9FD1C3A}</a:tableStyleId>
              </a:tblPr>
              <a:tblGrid>
                <a:gridCol w="6132314">
                  <a:extLst>
                    <a:ext uri="{9D8B030D-6E8A-4147-A177-3AD203B41FA5}">
                      <a16:colId xmlns:a16="http://schemas.microsoft.com/office/drawing/2014/main" xmlns="" val="798397688"/>
                    </a:ext>
                  </a:extLst>
                </a:gridCol>
                <a:gridCol w="5899265">
                  <a:extLst>
                    <a:ext uri="{9D8B030D-6E8A-4147-A177-3AD203B41FA5}">
                      <a16:colId xmlns:a16="http://schemas.microsoft.com/office/drawing/2014/main" xmlns="" val="1713239342"/>
                    </a:ext>
                  </a:extLst>
                </a:gridCol>
              </a:tblGrid>
              <a:tr h="56511">
                <a:tc gridSpan="2">
                  <a:txBody>
                    <a:bodyPr/>
                    <a:lstStyle/>
                    <a:p>
                      <a:pPr algn="ctr">
                        <a:lnSpc>
                          <a:spcPct val="115000"/>
                        </a:lnSpc>
                        <a:spcAft>
                          <a:spcPts val="0"/>
                        </a:spcAft>
                      </a:pPr>
                      <a:r>
                        <a:rPr lang="ru-RU" sz="300" dirty="0">
                          <a:effectLst/>
                        </a:rPr>
                        <a:t>Действия</a:t>
                      </a:r>
                      <a:endParaRPr lang="ru-RU" sz="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18427" marR="18427" marT="0" marB="0" anchor="ctr"/>
                </a:tc>
                <a:tc hMerge="1">
                  <a:txBody>
                    <a:bodyPr/>
                    <a:lstStyle/>
                    <a:p>
                      <a:endParaRPr lang="ru-RU"/>
                    </a:p>
                  </a:txBody>
                  <a:tcPr/>
                </a:tc>
                <a:extLst>
                  <a:ext uri="{0D108BD9-81ED-4DB2-BD59-A6C34878D82A}">
                    <a16:rowId xmlns:a16="http://schemas.microsoft.com/office/drawing/2014/main" xmlns="" val="1207705463"/>
                  </a:ext>
                </a:extLst>
              </a:tr>
              <a:tr h="56511">
                <a:tc>
                  <a:txBody>
                    <a:bodyPr/>
                    <a:lstStyle/>
                    <a:p>
                      <a:pPr algn="ctr">
                        <a:lnSpc>
                          <a:spcPct val="115000"/>
                        </a:lnSpc>
                        <a:spcAft>
                          <a:spcPts val="0"/>
                        </a:spcAft>
                      </a:pPr>
                      <a:r>
                        <a:rPr lang="ru-RU" sz="1800" b="1" dirty="0">
                          <a:solidFill>
                            <a:schemeClr val="tx1"/>
                          </a:solidFill>
                          <a:effectLst/>
                          <a:latin typeface="+mn-lt"/>
                          <a:ea typeface="Times New Roman" panose="02020603050405020304" pitchFamily="18" charset="0"/>
                          <a:cs typeface="Times New Roman" panose="02020603050405020304" pitchFamily="18" charset="0"/>
                        </a:rPr>
                        <a:t>Взрывное устройство обнаружено на входе при попытке проноса</a:t>
                      </a:r>
                      <a:endParaRPr lang="ru-RU" sz="18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ct val="115000"/>
                        </a:lnSpc>
                        <a:spcAft>
                          <a:spcPts val="0"/>
                        </a:spcAft>
                      </a:pPr>
                      <a:r>
                        <a:rPr lang="ru-RU" sz="1800" b="1" dirty="0">
                          <a:effectLst/>
                          <a:latin typeface="+mn-lt"/>
                          <a:ea typeface="Times New Roman" panose="02020603050405020304" pitchFamily="18" charset="0"/>
                          <a:cs typeface="Times New Roman" panose="02020603050405020304" pitchFamily="18" charset="0"/>
                        </a:rPr>
                        <a:t>Взрывное устройство обнаружено </a:t>
                      </a:r>
                      <a:r>
                        <a:rPr lang="ru-RU" sz="1800" b="1" dirty="0" smtClean="0">
                          <a:effectLst/>
                          <a:latin typeface="+mn-lt"/>
                          <a:ea typeface="Times New Roman" panose="02020603050405020304" pitchFamily="18" charset="0"/>
                          <a:cs typeface="Times New Roman" panose="02020603050405020304" pitchFamily="18" charset="0"/>
                        </a:rPr>
                        <a:t>в </a:t>
                      </a:r>
                      <a:r>
                        <a:rPr lang="ru-RU" sz="1800" b="1" dirty="0">
                          <a:effectLst/>
                          <a:latin typeface="+mn-lt"/>
                          <a:ea typeface="Times New Roman" panose="02020603050405020304" pitchFamily="18" charset="0"/>
                          <a:cs typeface="Times New Roman" panose="02020603050405020304" pitchFamily="18" charset="0"/>
                        </a:rPr>
                        <a:t>здании</a:t>
                      </a:r>
                      <a:endParaRPr lang="ru-RU" sz="1800" dirty="0">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xmlns="" val="1814279372"/>
                  </a:ext>
                </a:extLst>
              </a:tr>
              <a:tr h="4238316">
                <a:tc>
                  <a:txBody>
                    <a:bodyPr/>
                    <a:lstStyle/>
                    <a:p>
                      <a:pPr>
                        <a:lnSpc>
                          <a:spcPct val="115000"/>
                        </a:lnSpc>
                        <a:spcAft>
                          <a:spcPts val="0"/>
                        </a:spcAft>
                      </a:pPr>
                      <a:r>
                        <a:rPr lang="ru-RU" sz="1800" b="0" dirty="0">
                          <a:solidFill>
                            <a:schemeClr val="tx1"/>
                          </a:solidFill>
                          <a:effectLst/>
                          <a:latin typeface="+mn-lt"/>
                          <a:ea typeface="Times New Roman" panose="02020603050405020304" pitchFamily="18" charset="0"/>
                          <a:cs typeface="Times New Roman" panose="02020603050405020304" pitchFamily="18" charset="0"/>
                        </a:rPr>
                        <a:t>- проследовать на безопасное расстояние (см. Приложение №1) от предполагаемого взрывного устройства (места его проноса или провоза);</a:t>
                      </a:r>
                    </a:p>
                    <a:p>
                      <a:pPr marL="342900" lvl="0" indent="-342900" algn="just" fontAlgn="base">
                        <a:lnSpc>
                          <a:spcPct val="115000"/>
                        </a:lnSpc>
                        <a:spcAft>
                          <a:spcPts val="0"/>
                        </a:spcAft>
                        <a:buClr>
                          <a:srgbClr val="000000"/>
                        </a:buClr>
                        <a:buSzPts val="1100"/>
                        <a:buFont typeface="Symbol" panose="05050102010706020507" pitchFamily="18" charset="2"/>
                        <a:buChar char="-"/>
                      </a:pPr>
                      <a:r>
                        <a:rPr lang="ru-RU" sz="1800" b="0" u="none" strike="noStrike" dirty="0">
                          <a:solidFill>
                            <a:schemeClr val="tx1"/>
                          </a:solidFill>
                          <a:effectLst/>
                          <a:uFill>
                            <a:solidFill>
                              <a:srgbClr val="000000"/>
                            </a:solidFill>
                          </a:uFill>
                          <a:latin typeface="+mn-lt"/>
                          <a:ea typeface="Times New Roman" panose="02020603050405020304" pitchFamily="18" charset="0"/>
                          <a:cs typeface="Times New Roman" panose="02020603050405020304" pitchFamily="18" charset="0"/>
                        </a:rPr>
                        <a:t>- действовать по распоряжению руководства филиала, охранников и работников организации;</a:t>
                      </a:r>
                    </a:p>
                    <a:p>
                      <a:pPr marL="342900" lvl="0" indent="-342900" algn="just" fontAlgn="base">
                        <a:lnSpc>
                          <a:spcPct val="115000"/>
                        </a:lnSpc>
                        <a:spcAft>
                          <a:spcPts val="0"/>
                        </a:spcAft>
                        <a:buClr>
                          <a:srgbClr val="000000"/>
                        </a:buClr>
                        <a:buSzPts val="1100"/>
                        <a:buFont typeface="Symbol" panose="05050102010706020507" pitchFamily="18" charset="2"/>
                        <a:buChar char="-"/>
                      </a:pPr>
                      <a:r>
                        <a:rPr lang="ru-RU" sz="1800" b="0" u="none" strike="noStrike" dirty="0">
                          <a:solidFill>
                            <a:schemeClr val="tx1"/>
                          </a:solidFill>
                          <a:effectLst/>
                          <a:uFill>
                            <a:solidFill>
                              <a:srgbClr val="000000"/>
                            </a:solidFill>
                          </a:uFill>
                          <a:latin typeface="+mn-lt"/>
                          <a:ea typeface="Times New Roman" panose="02020603050405020304" pitchFamily="18" charset="0"/>
                          <a:cs typeface="Times New Roman" panose="02020603050405020304" pitchFamily="18" charset="0"/>
                        </a:rPr>
                        <a:t>- в случае эвакуации сохранять спокойствие, отключить средства связи; </a:t>
                      </a:r>
                    </a:p>
                    <a:p>
                      <a:pPr marL="342900" lvl="0" indent="-342900" algn="just" fontAlgn="base">
                        <a:lnSpc>
                          <a:spcPct val="115000"/>
                        </a:lnSpc>
                        <a:spcAft>
                          <a:spcPts val="0"/>
                        </a:spcAft>
                        <a:buClr>
                          <a:srgbClr val="000000"/>
                        </a:buClr>
                        <a:buSzPts val="1100"/>
                        <a:buFont typeface="Symbol" panose="05050102010706020507" pitchFamily="18" charset="2"/>
                        <a:buChar char="-"/>
                      </a:pPr>
                      <a:r>
                        <a:rPr lang="ru-RU" sz="1800" b="0" u="none" strike="noStrike" dirty="0">
                          <a:solidFill>
                            <a:schemeClr val="tx1"/>
                          </a:solidFill>
                          <a:effectLst/>
                          <a:uFill>
                            <a:solidFill>
                              <a:srgbClr val="000000"/>
                            </a:solidFill>
                          </a:uFill>
                          <a:latin typeface="+mn-lt"/>
                          <a:ea typeface="Times New Roman" panose="02020603050405020304" pitchFamily="18" charset="0"/>
                          <a:cs typeface="Times New Roman" panose="02020603050405020304" pitchFamily="18" charset="0"/>
                        </a:rPr>
                        <a:t>- оказывать помощь и поддержку другим обучающимся только по указанию работников организации.</a:t>
                      </a:r>
                    </a:p>
                  </a:txBody>
                  <a:tcPr marL="68580" marR="68580" marT="0" marB="0">
                    <a:solidFill>
                      <a:schemeClr val="accent1">
                        <a:lumMod val="20000"/>
                        <a:lumOff val="80000"/>
                      </a:schemeClr>
                    </a:solidFill>
                  </a:tcPr>
                </a:tc>
                <a:tc>
                  <a:txBody>
                    <a:bodyPr/>
                    <a:lstStyle/>
                    <a:p>
                      <a:pPr>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не трогать и не приближаться к оставленным другими лицами (бесхозным) предметам;</a:t>
                      </a:r>
                    </a:p>
                    <a:p>
                      <a:pPr algn="just">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в случае обнаружения оставленного другими лицами (бесхозного) предмета громко обратиться к окружающим «ЧЬЯ СУМКА (ПАКЕТ, КОРОБКА)?»</a:t>
                      </a:r>
                      <a:r>
                        <a:rPr lang="ru-RU" sz="1800" b="1" dirty="0">
                          <a:solidFill>
                            <a:schemeClr val="tx1"/>
                          </a:solidFill>
                          <a:effectLst/>
                          <a:latin typeface="+mn-lt"/>
                          <a:ea typeface="Times New Roman" panose="02020603050405020304" pitchFamily="18" charset="0"/>
                          <a:cs typeface="Times New Roman" panose="02020603050405020304" pitchFamily="18" charset="0"/>
                        </a:rPr>
                        <a:t>,</a:t>
                      </a:r>
                      <a:r>
                        <a:rPr lang="ru-RU" sz="1800" dirty="0">
                          <a:solidFill>
                            <a:schemeClr val="tx1"/>
                          </a:solidFill>
                          <a:effectLst/>
                          <a:latin typeface="+mn-lt"/>
                          <a:ea typeface="Times New Roman" panose="02020603050405020304" pitchFamily="18" charset="0"/>
                          <a:cs typeface="Times New Roman" panose="02020603050405020304" pitchFamily="18" charset="0"/>
                        </a:rPr>
                        <a:t> если ответа не последовало сообщить ближайшему сотруднику филиала или работнику охранной организации; </a:t>
                      </a:r>
                    </a:p>
                    <a:p>
                      <a:pPr algn="just">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проследовать на безопасное расстояние (см. Приложение №1) от предполагаемого взрывного устройства;</a:t>
                      </a:r>
                    </a:p>
                    <a:p>
                      <a:pPr algn="just">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действовать по распоряжению руководителя, охранника или работника организации;</a:t>
                      </a:r>
                    </a:p>
                    <a:p>
                      <a:pPr algn="just">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в случае эвакуации сохранять спокойствие, отключить средства связи; </a:t>
                      </a:r>
                    </a:p>
                    <a:p>
                      <a:pPr algn="just">
                        <a:lnSpc>
                          <a:spcPct val="115000"/>
                        </a:lnSpc>
                        <a:spcAft>
                          <a:spcPts val="0"/>
                        </a:spcAft>
                      </a:pPr>
                      <a:r>
                        <a:rPr lang="ru-RU" sz="1800" dirty="0">
                          <a:solidFill>
                            <a:schemeClr val="tx1"/>
                          </a:solidFill>
                          <a:effectLst/>
                          <a:latin typeface="+mn-lt"/>
                          <a:ea typeface="Times New Roman" panose="02020603050405020304" pitchFamily="18" charset="0"/>
                          <a:cs typeface="Times New Roman" panose="02020603050405020304" pitchFamily="18" charset="0"/>
                        </a:rPr>
                        <a:t>- оказывать помощь и поддержку другим обучающимся только по указанию работников  организации.</a:t>
                      </a:r>
                    </a:p>
                  </a:txBody>
                  <a:tcPr marL="68580" marR="68580" marT="0" marB="0">
                    <a:solidFill>
                      <a:schemeClr val="accent1">
                        <a:lumMod val="20000"/>
                        <a:lumOff val="80000"/>
                      </a:schemeClr>
                    </a:solidFill>
                  </a:tcPr>
                </a:tc>
                <a:extLst>
                  <a:ext uri="{0D108BD9-81ED-4DB2-BD59-A6C34878D82A}">
                    <a16:rowId xmlns:a16="http://schemas.microsoft.com/office/drawing/2014/main" xmlns="" val="3895435159"/>
                  </a:ext>
                </a:extLst>
              </a:tr>
            </a:tbl>
          </a:graphicData>
        </a:graphic>
      </p:graphicFrame>
    </p:spTree>
    <p:extLst>
      <p:ext uri="{BB962C8B-B14F-4D97-AF65-F5344CB8AC3E}">
        <p14:creationId xmlns:p14="http://schemas.microsoft.com/office/powerpoint/2010/main" val="1091696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7" y="128339"/>
            <a:ext cx="11405937" cy="287298"/>
          </a:xfrm>
        </p:spPr>
        <p:txBody>
          <a:bodyPr>
            <a:noAutofit/>
          </a:bodyPr>
          <a:lstStyle/>
          <a:p>
            <a:pPr algn="ctr"/>
            <a:r>
              <a:rPr lang="ru-RU" sz="2000" b="1" dirty="0"/>
              <a:t>Захват заложников</a:t>
            </a:r>
          </a:p>
        </p:txBody>
      </p:sp>
      <p:sp>
        <p:nvSpPr>
          <p:cNvPr id="3" name="Объект 2"/>
          <p:cNvSpPr>
            <a:spLocks noGrp="1"/>
          </p:cNvSpPr>
          <p:nvPr>
            <p:ph idx="1"/>
          </p:nvPr>
        </p:nvSpPr>
        <p:spPr>
          <a:xfrm>
            <a:off x="160419" y="770020"/>
            <a:ext cx="11823032" cy="5630780"/>
          </a:xfrm>
          <a:solidFill>
            <a:schemeClr val="accent1">
              <a:lumMod val="20000"/>
              <a:lumOff val="80000"/>
            </a:schemeClr>
          </a:solidFill>
        </p:spPr>
        <p:txBody>
          <a:bodyPr>
            <a:noAutofit/>
          </a:bodyPr>
          <a:lstStyle/>
          <a:p>
            <a:pPr marL="0" indent="0" algn="just">
              <a:lnSpc>
                <a:spcPct val="100000"/>
              </a:lnSpc>
              <a:spcBef>
                <a:spcPts val="600"/>
              </a:spcBef>
              <a:buNone/>
            </a:pPr>
            <a:r>
              <a:rPr lang="ru-RU" sz="1600" dirty="0"/>
              <a:t>- при нахождении рядом с местом захвата заложников попытаться покинуть опасную зону, при невозможности таких действий оставаться на месте;</a:t>
            </a:r>
          </a:p>
          <a:p>
            <a:pPr marL="0" indent="0" algn="just">
              <a:lnSpc>
                <a:spcPct val="100000"/>
              </a:lnSpc>
              <a:spcBef>
                <a:spcPts val="600"/>
              </a:spcBef>
              <a:buNone/>
            </a:pPr>
            <a:r>
              <a:rPr lang="ru-RU" sz="1600" dirty="0"/>
              <a:t>- не провоцировать нарушителя, выполнять его требования, сохранять спокойствие и не допускать паники, вести себя как можно незаметнее и не переключать на себя внимание нарушителя;</a:t>
            </a:r>
          </a:p>
          <a:p>
            <a:pPr marL="0" indent="0" algn="just">
              <a:lnSpc>
                <a:spcPct val="100000"/>
              </a:lnSpc>
              <a:spcBef>
                <a:spcPts val="600"/>
              </a:spcBef>
              <a:buNone/>
            </a:pPr>
            <a:r>
              <a:rPr lang="ru-RU" sz="1600" dirty="0"/>
              <a:t>- при нахождении в помещении вблизи места захвата заложников помочь работникам организации заблокировать входы, в том числе с помощью мебели (самостоятельно заблокировать входы, если рядом не оказалось работника), сохранять спокойствие, разговаривать тихо, внимательно слушать и выполнять указания работника организации;</a:t>
            </a:r>
          </a:p>
          <a:p>
            <a:pPr marL="0" indent="0" algn="just">
              <a:lnSpc>
                <a:spcPct val="100000"/>
              </a:lnSpc>
              <a:spcBef>
                <a:spcPts val="600"/>
              </a:spcBef>
              <a:buNone/>
            </a:pPr>
            <a:r>
              <a:rPr lang="ru-RU" sz="1600" dirty="0"/>
              <a:t>- разместиться наиболее безопасным из возможных способов: как можно дальше от входов, ближе к капитальным стенам, ниже уровня оконных проемов, под прикрытием мебели;</a:t>
            </a:r>
          </a:p>
          <a:p>
            <a:pPr marL="0" indent="0" algn="just">
              <a:lnSpc>
                <a:spcPct val="100000"/>
              </a:lnSpc>
              <a:spcBef>
                <a:spcPts val="600"/>
              </a:spcBef>
              <a:buNone/>
            </a:pPr>
            <a:r>
              <a:rPr lang="ru-RU" sz="1600" dirty="0"/>
              <a:t>- переключить средства связи в бесшумный режим либо выключить их;</a:t>
            </a:r>
          </a:p>
          <a:p>
            <a:pPr marL="0" indent="0" algn="just">
              <a:lnSpc>
                <a:spcPct val="100000"/>
              </a:lnSpc>
              <a:spcBef>
                <a:spcPts val="600"/>
              </a:spcBef>
              <a:buNone/>
            </a:pPr>
            <a:r>
              <a:rPr lang="ru-RU" sz="1600" dirty="0"/>
              <a:t>- оказать помощь и поддержку другим обучающимся только по указанию работника организации;</a:t>
            </a:r>
          </a:p>
          <a:p>
            <a:pPr marL="0" indent="0" algn="just">
              <a:lnSpc>
                <a:spcPct val="100000"/>
              </a:lnSpc>
              <a:spcBef>
                <a:spcPts val="600"/>
              </a:spcBef>
              <a:buNone/>
            </a:pPr>
            <a:r>
              <a:rPr lang="ru-RU" sz="1600" dirty="0"/>
              <a:t>- разблокировать выходы и выходить из помещения только по указанию работника организации, руководителя или оперативных служб; </a:t>
            </a:r>
          </a:p>
          <a:p>
            <a:pPr marL="0" indent="0" algn="just">
              <a:lnSpc>
                <a:spcPct val="100000"/>
              </a:lnSpc>
              <a:spcBef>
                <a:spcPts val="600"/>
              </a:spcBef>
              <a:buNone/>
            </a:pPr>
            <a:r>
              <a:rPr lang="ru-RU" sz="1600" dirty="0"/>
              <a:t>- во время проведения операции по освобождению:</a:t>
            </a:r>
          </a:p>
          <a:p>
            <a:pPr marL="0" indent="0" algn="just">
              <a:lnSpc>
                <a:spcPct val="100000"/>
              </a:lnSpc>
              <a:spcBef>
                <a:spcPts val="600"/>
              </a:spcBef>
              <a:buNone/>
            </a:pPr>
            <a:r>
              <a:rPr lang="ru-RU" sz="1600" dirty="0"/>
              <a:t>- лечь на пал лицом вниз, голову закрыть руками и не двигаться;</a:t>
            </a:r>
          </a:p>
          <a:p>
            <a:pPr marL="0" indent="0" algn="just">
              <a:lnSpc>
                <a:spcPct val="100000"/>
              </a:lnSpc>
              <a:spcBef>
                <a:spcPts val="600"/>
              </a:spcBef>
              <a:buNone/>
            </a:pPr>
            <a:r>
              <a:rPr lang="ru-RU" sz="1600" dirty="0"/>
              <a:t>- по возможности держаться подальше от проемов дверей и окон;</a:t>
            </a:r>
          </a:p>
          <a:p>
            <a:pPr marL="0" indent="0" algn="just">
              <a:lnSpc>
                <a:spcPct val="100000"/>
              </a:lnSpc>
              <a:spcBef>
                <a:spcPts val="600"/>
              </a:spcBef>
              <a:buNone/>
            </a:pPr>
            <a:r>
              <a:rPr lang="ru-RU" sz="1600" dirty="0"/>
              <a:t>- при ранении постараться не двигаться с целью уменьшения потери крови;</a:t>
            </a:r>
          </a:p>
          <a:p>
            <a:pPr marL="0" indent="0" algn="just">
              <a:lnSpc>
                <a:spcPct val="100000"/>
              </a:lnSpc>
              <a:spcBef>
                <a:spcPts val="600"/>
              </a:spcBef>
              <a:buNone/>
            </a:pPr>
            <a:r>
              <a:rPr lang="ru-RU" sz="1600" dirty="0"/>
              <a:t>- не бежать навстречу сотрудникам, проводящим операцию, или от них, так как они могу т посчитать бегущих за	преступников.</a:t>
            </a:r>
          </a:p>
        </p:txBody>
      </p:sp>
    </p:spTree>
    <p:extLst>
      <p:ext uri="{BB962C8B-B14F-4D97-AF65-F5344CB8AC3E}">
        <p14:creationId xmlns:p14="http://schemas.microsoft.com/office/powerpoint/2010/main" val="1186170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7" y="128339"/>
            <a:ext cx="11405937" cy="287298"/>
          </a:xfrm>
        </p:spPr>
        <p:txBody>
          <a:bodyPr>
            <a:noAutofit/>
          </a:bodyPr>
          <a:lstStyle/>
          <a:p>
            <a:pPr algn="ctr"/>
            <a:r>
              <a:rPr lang="ru-RU" sz="2000" b="1" dirty="0"/>
              <a:t>Обнаружение беспилотного летательного аппарата (БПЛА)</a:t>
            </a:r>
          </a:p>
        </p:txBody>
      </p:sp>
      <p:sp>
        <p:nvSpPr>
          <p:cNvPr id="3" name="Объект 2"/>
          <p:cNvSpPr>
            <a:spLocks noGrp="1"/>
          </p:cNvSpPr>
          <p:nvPr>
            <p:ph idx="1"/>
          </p:nvPr>
        </p:nvSpPr>
        <p:spPr>
          <a:xfrm>
            <a:off x="160419" y="415637"/>
            <a:ext cx="11823032" cy="1171075"/>
          </a:xfrm>
          <a:solidFill>
            <a:schemeClr val="accent1">
              <a:lumMod val="20000"/>
              <a:lumOff val="80000"/>
            </a:schemeClr>
          </a:solidFill>
        </p:spPr>
        <p:txBody>
          <a:bodyPr>
            <a:noAutofit/>
          </a:bodyPr>
          <a:lstStyle/>
          <a:p>
            <a:pPr marL="0" indent="0" algn="just">
              <a:lnSpc>
                <a:spcPct val="100000"/>
              </a:lnSpc>
              <a:spcBef>
                <a:spcPts val="600"/>
              </a:spcBef>
              <a:buNone/>
            </a:pPr>
            <a:r>
              <a:rPr lang="ru-RU" sz="1600" dirty="0"/>
              <a:t>- при обнаружении беспилотного летательного аппарата в воздушном </a:t>
            </a:r>
            <a:r>
              <a:rPr lang="ru-RU" sz="1600" dirty="0" smtClean="0"/>
              <a:t>пространстве </a:t>
            </a:r>
            <a:r>
              <a:rPr lang="ru-RU" sz="1600" dirty="0"/>
              <a:t>над объектами филиала немедленно сообщать о данном факте на пост </a:t>
            </a:r>
            <a:r>
              <a:rPr lang="ru-RU" sz="1600" dirty="0" smtClean="0"/>
              <a:t>охраны </a:t>
            </a:r>
            <a:r>
              <a:rPr lang="ru-RU" sz="1600" dirty="0"/>
              <a:t>ближайшего учебного корпуса;</a:t>
            </a:r>
          </a:p>
          <a:p>
            <a:pPr marL="0" indent="0" algn="just">
              <a:lnSpc>
                <a:spcPct val="100000"/>
              </a:lnSpc>
              <a:spcBef>
                <a:spcPts val="600"/>
              </a:spcBef>
              <a:buNone/>
            </a:pPr>
            <a:r>
              <a:rPr lang="ru-RU" sz="1600" dirty="0"/>
              <a:t> - запрещается находиться в прямой видимости БВС, пытаться сбить его </a:t>
            </a:r>
            <a:r>
              <a:rPr lang="ru-RU" sz="1600" dirty="0" smtClean="0"/>
              <a:t>подручными </a:t>
            </a:r>
            <a:r>
              <a:rPr lang="ru-RU" sz="1600" dirty="0"/>
              <a:t>предметами и иными средствами поражения, пользоваться вблизи радио-аппаратурой, мобильными телефонами, устройствами GPS/ ГJIOHACC.</a:t>
            </a:r>
          </a:p>
          <a:p>
            <a:pPr marL="0" indent="0" algn="ctr">
              <a:lnSpc>
                <a:spcPct val="100000"/>
              </a:lnSpc>
              <a:spcBef>
                <a:spcPts val="600"/>
              </a:spcBef>
              <a:buNone/>
            </a:pPr>
            <a:r>
              <a:rPr lang="ru-RU" sz="2000" b="1" dirty="0" smtClean="0">
                <a:latin typeface="+mj-lt"/>
              </a:rPr>
              <a:t>При </a:t>
            </a:r>
            <a:r>
              <a:rPr lang="ru-RU" sz="2000" b="1" dirty="0">
                <a:latin typeface="+mj-lt"/>
              </a:rPr>
              <a:t>угрозе атаки (обнаружении) беспилотных летательных аппаратов (БПЛА)</a:t>
            </a:r>
          </a:p>
        </p:txBody>
      </p:sp>
      <p:sp>
        <p:nvSpPr>
          <p:cNvPr id="4" name="Объект 2"/>
          <p:cNvSpPr txBox="1">
            <a:spLocks/>
          </p:cNvSpPr>
          <p:nvPr/>
        </p:nvSpPr>
        <p:spPr>
          <a:xfrm>
            <a:off x="160419" y="2002346"/>
            <a:ext cx="11823032" cy="4687211"/>
          </a:xfrm>
          <a:prstGeom prst="rect">
            <a:avLst/>
          </a:prstGeom>
          <a:solidFill>
            <a:schemeClr val="accent1">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pPr>
            <a:r>
              <a:rPr lang="ru-RU" sz="1600" dirty="0"/>
              <a:t>- сохранять спокойствие, не допускать возникновения паники, строго следовать инструкциям персонала, покидать помещения в сторону эвакуационного </a:t>
            </a:r>
            <a:r>
              <a:rPr lang="ru-RU" sz="1600" dirty="0" smtClean="0"/>
              <a:t>выхода</a:t>
            </a:r>
            <a:r>
              <a:rPr lang="ru-RU" sz="1600" dirty="0"/>
              <a:t>, строясь в колонну по два человека;</a:t>
            </a:r>
          </a:p>
          <a:p>
            <a:pPr marL="0" indent="0" algn="just">
              <a:lnSpc>
                <a:spcPct val="100000"/>
              </a:lnSpc>
              <a:spcBef>
                <a:spcPts val="0"/>
              </a:spcBef>
              <a:buNone/>
            </a:pPr>
            <a:r>
              <a:rPr lang="ru-RU" sz="1600" dirty="0"/>
              <a:t>- соблюдать осторожность, не толкать впереди идущих по лестнице; </a:t>
            </a:r>
          </a:p>
          <a:p>
            <a:pPr marL="0" indent="0" algn="just">
              <a:lnSpc>
                <a:spcPct val="100000"/>
              </a:lnSpc>
              <a:spcBef>
                <a:spcPts val="0"/>
              </a:spcBef>
              <a:buNone/>
            </a:pPr>
            <a:r>
              <a:rPr lang="ru-RU" sz="1600" dirty="0"/>
              <a:t>- выйдя к лестнице, обучающиеся одной группы должны держаться вместе, не бежать толпой и организованно спускаться только с одной стороны лестницы, оставляя другую сторону для прохода; </a:t>
            </a:r>
          </a:p>
          <a:p>
            <a:pPr marL="0" indent="0" algn="just">
              <a:lnSpc>
                <a:spcPct val="100000"/>
              </a:lnSpc>
              <a:spcBef>
                <a:spcPts val="0"/>
              </a:spcBef>
              <a:buNone/>
            </a:pPr>
            <a:r>
              <a:rPr lang="ru-RU" sz="1600" dirty="0"/>
              <a:t>- все обучающиеся, которые не присутствуют в аудитории во время сигнала </a:t>
            </a:r>
            <a:r>
              <a:rPr lang="ru-RU" sz="1600" dirty="0" smtClean="0"/>
              <a:t>тревоги должны </a:t>
            </a:r>
            <a:r>
              <a:rPr lang="ru-RU" sz="1600" dirty="0"/>
              <a:t>немедленно вернуться в аудиторию либо присоединиться к группе, начавшей эвакуацию;</a:t>
            </a:r>
          </a:p>
          <a:p>
            <a:pPr marL="0" indent="0" algn="just">
              <a:lnSpc>
                <a:spcPct val="100000"/>
              </a:lnSpc>
              <a:spcBef>
                <a:spcPts val="0"/>
              </a:spcBef>
              <a:buNone/>
            </a:pPr>
            <a:r>
              <a:rPr lang="ru-RU" sz="1600" dirty="0"/>
              <a:t> - спуститься на нижние этажи зданий (цокольные/подвальные) или найти </a:t>
            </a:r>
            <a:r>
              <a:rPr lang="ru-RU" sz="1600" dirty="0" smtClean="0"/>
              <a:t>пространство </a:t>
            </a:r>
            <a:r>
              <a:rPr lang="ru-RU" sz="1600" dirty="0"/>
              <a:t>между несущими стенами , сесть на пол и пригнуться.</a:t>
            </a:r>
          </a:p>
          <a:p>
            <a:pPr marL="0" indent="0" algn="just">
              <a:lnSpc>
                <a:spcPct val="100000"/>
              </a:lnSpc>
              <a:spcBef>
                <a:spcPts val="0"/>
              </a:spcBef>
              <a:buNone/>
            </a:pPr>
            <a:r>
              <a:rPr lang="ru-RU" sz="1600" dirty="0" smtClean="0"/>
              <a:t>Не </a:t>
            </a:r>
            <a:r>
              <a:rPr lang="ru-RU" sz="1600" dirty="0"/>
              <a:t>покидать здание (укрытие) и не выходить за его пределы до получения </a:t>
            </a:r>
            <a:r>
              <a:rPr lang="ru-RU" sz="1600" dirty="0" smtClean="0"/>
              <a:t>сигнала </a:t>
            </a:r>
            <a:r>
              <a:rPr lang="ru-RU" sz="1600" dirty="0"/>
              <a:t>«Отбой атаки БПЛА».</a:t>
            </a:r>
          </a:p>
          <a:p>
            <a:pPr marL="0" indent="0" algn="just">
              <a:lnSpc>
                <a:spcPct val="100000"/>
              </a:lnSpc>
              <a:spcBef>
                <a:spcPts val="0"/>
              </a:spcBef>
              <a:buNone/>
            </a:pPr>
            <a:r>
              <a:rPr lang="ru-RU" sz="1600" dirty="0"/>
              <a:t>   Если вы находитесь на улице:</a:t>
            </a:r>
          </a:p>
          <a:p>
            <a:pPr marL="0" indent="0" algn="just">
              <a:lnSpc>
                <a:spcPct val="100000"/>
              </a:lnSpc>
              <a:spcBef>
                <a:spcPts val="0"/>
              </a:spcBef>
              <a:buNone/>
            </a:pPr>
            <a:r>
              <a:rPr lang="ru-RU" sz="1600" dirty="0"/>
              <a:t>- необходимо пройти в ближайшее укрытие (здание), предупредив других </a:t>
            </a:r>
            <a:r>
              <a:rPr lang="ru-RU" sz="1600" dirty="0" smtClean="0"/>
              <a:t>граждан </a:t>
            </a:r>
            <a:r>
              <a:rPr lang="ru-RU" sz="1600" dirty="0"/>
              <a:t>об опасности нахождения людей на открытой местности;</a:t>
            </a:r>
          </a:p>
          <a:p>
            <a:pPr marL="0" indent="0" algn="just">
              <a:lnSpc>
                <a:spcPct val="100000"/>
              </a:lnSpc>
              <a:spcBef>
                <a:spcPts val="0"/>
              </a:spcBef>
              <a:buNone/>
            </a:pPr>
            <a:r>
              <a:rPr lang="ru-RU" sz="1600" dirty="0"/>
              <a:t>- при сбросе боеприпаса отбежать в сторону, укрыться в ближайшем строении, за бордюром, при их отсутствии - лечь на землю и закрыть голову. </a:t>
            </a:r>
          </a:p>
          <a:p>
            <a:pPr marL="0" indent="0" algn="just">
              <a:lnSpc>
                <a:spcPct val="100000"/>
              </a:lnSpc>
              <a:spcBef>
                <a:spcPts val="0"/>
              </a:spcBef>
              <a:buNone/>
            </a:pPr>
            <a:r>
              <a:rPr lang="ru-RU" sz="1600" dirty="0"/>
              <a:t>- не подниматься после первого взрыва, откатиться или отползти в сторону;</a:t>
            </a:r>
          </a:p>
          <a:p>
            <a:pPr marL="0" indent="0" algn="just">
              <a:lnSpc>
                <a:spcPct val="100000"/>
              </a:lnSpc>
              <a:spcBef>
                <a:spcPts val="0"/>
              </a:spcBef>
              <a:buNone/>
            </a:pPr>
            <a:r>
              <a:rPr lang="ru-RU" sz="1600" dirty="0"/>
              <a:t>- при падении БПЛА не прикасаться к нему или его частям;</a:t>
            </a:r>
          </a:p>
          <a:p>
            <a:pPr marL="0" indent="0" algn="just">
              <a:lnSpc>
                <a:spcPct val="100000"/>
              </a:lnSpc>
              <a:spcBef>
                <a:spcPts val="0"/>
              </a:spcBef>
              <a:buNone/>
            </a:pPr>
            <a:r>
              <a:rPr lang="ru-RU" sz="1600" dirty="0"/>
              <a:t>- при падении БПЛА на территории филиала проинформировать о </a:t>
            </a:r>
            <a:r>
              <a:rPr lang="ru-RU" sz="1600" dirty="0" smtClean="0"/>
              <a:t>происшествии </a:t>
            </a:r>
            <a:r>
              <a:rPr lang="ru-RU" sz="1600" dirty="0"/>
              <a:t>сотрудников охраны, преподавателей.</a:t>
            </a:r>
          </a:p>
          <a:p>
            <a:pPr marL="0" indent="0" algn="just">
              <a:lnSpc>
                <a:spcPct val="100000"/>
              </a:lnSpc>
              <a:spcBef>
                <a:spcPts val="600"/>
              </a:spcBef>
              <a:buFont typeface="Arial" panose="020B0604020202020204" pitchFamily="34" charset="0"/>
              <a:buNone/>
            </a:pPr>
            <a:endParaRPr lang="en-US" sz="1600" dirty="0" smtClean="0"/>
          </a:p>
        </p:txBody>
      </p:sp>
    </p:spTree>
    <p:extLst>
      <p:ext uri="{BB962C8B-B14F-4D97-AF65-F5344CB8AC3E}">
        <p14:creationId xmlns:p14="http://schemas.microsoft.com/office/powerpoint/2010/main" val="3409218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966" y="529391"/>
            <a:ext cx="11405937" cy="287298"/>
          </a:xfrm>
        </p:spPr>
        <p:txBody>
          <a:bodyPr>
            <a:noAutofit/>
          </a:bodyPr>
          <a:lstStyle/>
          <a:p>
            <a:pPr algn="ctr"/>
            <a:r>
              <a:rPr lang="ru-RU" sz="2000" b="1" dirty="0"/>
              <a:t>При подаче сигнала «Ракетная опасность»</a:t>
            </a:r>
          </a:p>
        </p:txBody>
      </p:sp>
      <p:sp>
        <p:nvSpPr>
          <p:cNvPr id="3" name="Объект 2"/>
          <p:cNvSpPr>
            <a:spLocks noGrp="1"/>
          </p:cNvSpPr>
          <p:nvPr>
            <p:ph idx="1"/>
          </p:nvPr>
        </p:nvSpPr>
        <p:spPr>
          <a:xfrm>
            <a:off x="160419" y="1892967"/>
            <a:ext cx="11823032" cy="3208422"/>
          </a:xfrm>
          <a:solidFill>
            <a:schemeClr val="accent1">
              <a:lumMod val="20000"/>
              <a:lumOff val="80000"/>
            </a:schemeClr>
          </a:solidFill>
        </p:spPr>
        <p:txBody>
          <a:bodyPr>
            <a:noAutofit/>
          </a:bodyPr>
          <a:lstStyle/>
          <a:p>
            <a:pPr marL="0" indent="0" algn="just">
              <a:lnSpc>
                <a:spcPct val="100000"/>
              </a:lnSpc>
              <a:spcBef>
                <a:spcPts val="600"/>
              </a:spcBef>
              <a:buNone/>
            </a:pPr>
            <a:r>
              <a:rPr lang="ru-RU" sz="1600" dirty="0"/>
              <a:t>- сохранять спокойствие, не допускать возникновения паники, строго следовать инструкциям персонала, покидать учебные помещения в сторону </a:t>
            </a:r>
            <a:r>
              <a:rPr lang="ru-RU" sz="1600" dirty="0" smtClean="0"/>
              <a:t>эвакуационного </a:t>
            </a:r>
            <a:r>
              <a:rPr lang="ru-RU" sz="1600" dirty="0"/>
              <a:t>выхода, строясь в колонну по два человека;</a:t>
            </a:r>
          </a:p>
          <a:p>
            <a:pPr marL="0" indent="0" algn="just">
              <a:lnSpc>
                <a:spcPct val="100000"/>
              </a:lnSpc>
              <a:spcBef>
                <a:spcPts val="600"/>
              </a:spcBef>
              <a:buNone/>
            </a:pPr>
            <a:r>
              <a:rPr lang="ru-RU" sz="1600" dirty="0"/>
              <a:t>- соблюдать осторожность, не толкать впереди идущих по лестнице;</a:t>
            </a:r>
          </a:p>
          <a:p>
            <a:pPr marL="0" indent="0" algn="just">
              <a:lnSpc>
                <a:spcPct val="100000"/>
              </a:lnSpc>
              <a:spcBef>
                <a:spcPts val="600"/>
              </a:spcBef>
              <a:buNone/>
            </a:pPr>
            <a:r>
              <a:rPr lang="ru-RU" sz="1600" dirty="0"/>
              <a:t>- выйдя к лестнице, обучающиеся одной группы должны держаться вместе, не бежать толпой и организованно спускаться только с одной стороны лестницы, оставляя другую сторону для прохода;</a:t>
            </a:r>
          </a:p>
          <a:p>
            <a:pPr marL="0" indent="0" algn="just">
              <a:lnSpc>
                <a:spcPct val="100000"/>
              </a:lnSpc>
              <a:spcBef>
                <a:spcPts val="600"/>
              </a:spcBef>
              <a:buNone/>
            </a:pPr>
            <a:r>
              <a:rPr lang="ru-RU" sz="1600" dirty="0"/>
              <a:t>- все обучающиеся, которые не присутствуют в аудитории во время сигнала «Ракетная опасность» (находятся в туалете, коридоре и т.п.) должны </a:t>
            </a:r>
            <a:r>
              <a:rPr lang="ru-RU" sz="1600" dirty="0" smtClean="0"/>
              <a:t>немедленно </a:t>
            </a:r>
            <a:r>
              <a:rPr lang="ru-RU" sz="1600" dirty="0"/>
              <a:t>присоединиться к группе, начавшей эвакуацию;</a:t>
            </a:r>
          </a:p>
          <a:p>
            <a:pPr marL="0" indent="0" algn="just">
              <a:lnSpc>
                <a:spcPct val="100000"/>
              </a:lnSpc>
              <a:spcBef>
                <a:spcPts val="600"/>
              </a:spcBef>
              <a:buNone/>
            </a:pPr>
            <a:r>
              <a:rPr lang="ru-RU" sz="1600" dirty="0"/>
              <a:t>- спуститься на нижние этажи зданий (цокольные/подвальные). В крайнем </a:t>
            </a:r>
            <a:r>
              <a:rPr lang="ru-RU" sz="1600" dirty="0" smtClean="0"/>
              <a:t>случае </a:t>
            </a:r>
            <a:r>
              <a:rPr lang="ru-RU" sz="1600" dirty="0"/>
              <a:t>найти пространство между несущими стенами, сесть на пол и пригнуться;</a:t>
            </a:r>
          </a:p>
          <a:p>
            <a:pPr marL="0" indent="0" algn="just">
              <a:lnSpc>
                <a:spcPct val="100000"/>
              </a:lnSpc>
              <a:spcBef>
                <a:spcPts val="600"/>
              </a:spcBef>
              <a:buNone/>
            </a:pPr>
            <a:r>
              <a:rPr lang="ru-RU" sz="1600" dirty="0" smtClean="0"/>
              <a:t>- </a:t>
            </a:r>
            <a:r>
              <a:rPr lang="ru-RU" sz="1600" dirty="0"/>
              <a:t>не покидать здание (укрытие) и не выходить за его пределы до получения сиг-нала «Внимание! Отбой РАКЕТНОЙ ОПАСНОСТИ!»</a:t>
            </a:r>
          </a:p>
        </p:txBody>
      </p:sp>
    </p:spTree>
    <p:extLst>
      <p:ext uri="{BB962C8B-B14F-4D97-AF65-F5344CB8AC3E}">
        <p14:creationId xmlns:p14="http://schemas.microsoft.com/office/powerpoint/2010/main" val="519836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898358"/>
          </a:xfrm>
        </p:spPr>
        <p:txBody>
          <a:bodyPr>
            <a:noAutofit/>
          </a:bodyPr>
          <a:lstStyle/>
          <a:p>
            <a:pPr algn="ctr"/>
            <a:r>
              <a:rPr lang="ru-RU" sz="2000" b="1" dirty="0"/>
              <a:t>Правила поведения укрываемых в заглубленных помещениях (убежищах, укрытиях):</a:t>
            </a:r>
          </a:p>
        </p:txBody>
      </p:sp>
      <p:sp>
        <p:nvSpPr>
          <p:cNvPr id="3" name="Объект 2"/>
          <p:cNvSpPr>
            <a:spLocks noGrp="1"/>
          </p:cNvSpPr>
          <p:nvPr>
            <p:ph idx="1"/>
          </p:nvPr>
        </p:nvSpPr>
        <p:spPr>
          <a:xfrm>
            <a:off x="128336" y="882316"/>
            <a:ext cx="11662611" cy="5686927"/>
          </a:xfrm>
        </p:spPr>
        <p:txBody>
          <a:bodyPr>
            <a:normAutofit/>
          </a:bodyPr>
          <a:lstStyle/>
          <a:p>
            <a:pPr marL="0" indent="360000" algn="just">
              <a:lnSpc>
                <a:spcPct val="120000"/>
              </a:lnSpc>
              <a:buNone/>
            </a:pPr>
            <a:r>
              <a:rPr lang="ru-RU" sz="2000" dirty="0"/>
              <a:t>1. Быстро и без суеты занять свободные места в помещениях в заглубленных помещениях (</a:t>
            </a:r>
            <a:r>
              <a:rPr lang="ru-RU" sz="2000" dirty="0" smtClean="0"/>
              <a:t>убежищах</a:t>
            </a:r>
            <a:r>
              <a:rPr lang="ru-RU" sz="2000" dirty="0"/>
              <a:t>, укрытиях).</a:t>
            </a:r>
          </a:p>
          <a:p>
            <a:pPr marL="0" indent="360000" algn="just">
              <a:lnSpc>
                <a:spcPct val="120000"/>
              </a:lnSpc>
              <a:buNone/>
            </a:pPr>
            <a:r>
              <a:rPr lang="ru-RU" sz="2000" dirty="0"/>
              <a:t>2. Выполнять правила поведения, все распоряжения администрации филиала, преподавателей, сотрудников охраны.</a:t>
            </a:r>
          </a:p>
          <a:p>
            <a:pPr marL="0" indent="360000" algn="just">
              <a:lnSpc>
                <a:spcPct val="120000"/>
              </a:lnSpc>
              <a:buNone/>
            </a:pPr>
            <a:r>
              <a:rPr lang="ru-RU" sz="2000" dirty="0"/>
              <a:t>3. Поддерживать чистоту и порядок в помещениях.</a:t>
            </a:r>
          </a:p>
          <a:p>
            <a:pPr marL="0" indent="360000" algn="just">
              <a:lnSpc>
                <a:spcPct val="120000"/>
              </a:lnSpc>
              <a:buNone/>
            </a:pPr>
            <a:r>
              <a:rPr lang="ru-RU" sz="2000" dirty="0"/>
              <a:t>4. Оказывать помощь по обслуживанию заглубленных помещений (убежищ, укрытий) при </a:t>
            </a:r>
            <a:r>
              <a:rPr lang="ru-RU" sz="2000" dirty="0" smtClean="0"/>
              <a:t>ликвидации </a:t>
            </a:r>
            <a:r>
              <a:rPr lang="ru-RU" sz="2000" dirty="0"/>
              <a:t>аварий и устранении повреждении инженерно-технического оборудования.</a:t>
            </a:r>
          </a:p>
          <a:p>
            <a:pPr marL="0" indent="360000" algn="just">
              <a:lnSpc>
                <a:spcPct val="120000"/>
              </a:lnSpc>
              <a:buNone/>
            </a:pPr>
            <a:r>
              <a:rPr lang="ru-RU" sz="2000" dirty="0"/>
              <a:t>5. Соблюдать правила техники безопасности: не прикасаться к электрооборудованию, запорной арматуре на водопроводе и канализации, другому оборудованию.</a:t>
            </a:r>
          </a:p>
          <a:p>
            <a:pPr marL="0" indent="360000" algn="just">
              <a:lnSpc>
                <a:spcPct val="120000"/>
              </a:lnSpc>
              <a:buNone/>
            </a:pPr>
            <a:r>
              <a:rPr lang="ru-RU" sz="2000" dirty="0"/>
              <a:t>6. Не курить, не шуметь, не разговаривать громко, не ходить по убежищу без надобности, не открывать двери и не выходить из убежища наружу.</a:t>
            </a:r>
          </a:p>
          <a:p>
            <a:pPr marL="0" indent="360000" algn="just">
              <a:lnSpc>
                <a:spcPct val="120000"/>
              </a:lnSpc>
              <a:buNone/>
            </a:pPr>
            <a:r>
              <a:rPr lang="ru-RU" sz="2000" dirty="0"/>
              <a:t>7. Не включать радиоприемники, магнитофоны и другие радиосредства без необходимости</a:t>
            </a:r>
          </a:p>
        </p:txBody>
      </p:sp>
    </p:spTree>
    <p:extLst>
      <p:ext uri="{BB962C8B-B14F-4D97-AF65-F5344CB8AC3E}">
        <p14:creationId xmlns:p14="http://schemas.microsoft.com/office/powerpoint/2010/main" val="30845234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898358"/>
          </a:xfrm>
        </p:spPr>
        <p:txBody>
          <a:bodyPr>
            <a:noAutofit/>
          </a:bodyPr>
          <a:lstStyle/>
          <a:p>
            <a:pPr algn="ctr"/>
            <a:r>
              <a:rPr lang="ru-RU" sz="2000" b="1" dirty="0"/>
              <a:t>Рекомендуемые зоны эвакуации и оцепления при обнаружении взрывного</a:t>
            </a:r>
            <a:br>
              <a:rPr lang="ru-RU" sz="2000" b="1" dirty="0"/>
            </a:br>
            <a:r>
              <a:rPr lang="ru-RU" sz="2000" b="1" dirty="0"/>
              <a:t>устройства или предмета, похожего на взрывное устройство</a:t>
            </a:r>
          </a:p>
        </p:txBody>
      </p:sp>
      <p:sp>
        <p:nvSpPr>
          <p:cNvPr id="3" name="Объект 2"/>
          <p:cNvSpPr>
            <a:spLocks noGrp="1"/>
          </p:cNvSpPr>
          <p:nvPr>
            <p:ph idx="1"/>
          </p:nvPr>
        </p:nvSpPr>
        <p:spPr>
          <a:xfrm>
            <a:off x="128336" y="882316"/>
            <a:ext cx="11662611" cy="5686927"/>
          </a:xfrm>
        </p:spPr>
        <p:txBody>
          <a:bodyPr>
            <a:normAutofit/>
          </a:bodyPr>
          <a:lstStyle/>
          <a:p>
            <a:pPr marL="0" indent="360000" algn="just">
              <a:lnSpc>
                <a:spcPct val="120000"/>
              </a:lnSpc>
              <a:buNone/>
            </a:pPr>
            <a:endParaRPr lang="ru-RU" sz="2000" dirty="0"/>
          </a:p>
        </p:txBody>
      </p:sp>
      <p:graphicFrame>
        <p:nvGraphicFramePr>
          <p:cNvPr id="4" name="Таблица 3"/>
          <p:cNvGraphicFramePr>
            <a:graphicFrameLocks noGrp="1"/>
          </p:cNvGraphicFramePr>
          <p:nvPr>
            <p:extLst>
              <p:ext uri="{D42A27DB-BD31-4B8C-83A1-F6EECF244321}">
                <p14:modId xmlns:p14="http://schemas.microsoft.com/office/powerpoint/2010/main" val="3168591579"/>
              </p:ext>
            </p:extLst>
          </p:nvPr>
        </p:nvGraphicFramePr>
        <p:xfrm>
          <a:off x="545432" y="1315448"/>
          <a:ext cx="10988842" cy="5005140"/>
        </p:xfrm>
        <a:graphic>
          <a:graphicData uri="http://schemas.openxmlformats.org/drawingml/2006/table">
            <a:tbl>
              <a:tblPr>
                <a:tableStyleId>{5C22544A-7EE6-4342-B048-85BDC9FD1C3A}</a:tableStyleId>
              </a:tblPr>
              <a:tblGrid>
                <a:gridCol w="617680">
                  <a:extLst>
                    <a:ext uri="{9D8B030D-6E8A-4147-A177-3AD203B41FA5}">
                      <a16:colId xmlns:a16="http://schemas.microsoft.com/office/drawing/2014/main" xmlns="" val="190012793"/>
                    </a:ext>
                  </a:extLst>
                </a:gridCol>
                <a:gridCol w="6250754">
                  <a:extLst>
                    <a:ext uri="{9D8B030D-6E8A-4147-A177-3AD203B41FA5}">
                      <a16:colId xmlns:a16="http://schemas.microsoft.com/office/drawing/2014/main" xmlns="" val="3639322651"/>
                    </a:ext>
                  </a:extLst>
                </a:gridCol>
                <a:gridCol w="4120408">
                  <a:extLst>
                    <a:ext uri="{9D8B030D-6E8A-4147-A177-3AD203B41FA5}">
                      <a16:colId xmlns:a16="http://schemas.microsoft.com/office/drawing/2014/main" xmlns="" val="3959444140"/>
                    </a:ext>
                  </a:extLst>
                </a:gridCol>
              </a:tblGrid>
              <a:tr h="417095">
                <a:tc>
                  <a:txBody>
                    <a:bodyPr/>
                    <a:lstStyle/>
                    <a:p>
                      <a:pPr indent="76200" algn="just">
                        <a:lnSpc>
                          <a:spcPct val="115000"/>
                        </a:lnSpc>
                        <a:spcAft>
                          <a:spcPts val="0"/>
                        </a:spcAft>
                      </a:pPr>
                      <a:r>
                        <a:rPr lang="ru-RU" sz="1800" dirty="0">
                          <a:effectLst/>
                        </a:rPr>
                        <a:t>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57150" algn="just">
                        <a:lnSpc>
                          <a:spcPct val="115000"/>
                        </a:lnSpc>
                        <a:spcAft>
                          <a:spcPts val="0"/>
                        </a:spcAft>
                      </a:pPr>
                      <a:r>
                        <a:rPr lang="ru-RU" sz="1800" dirty="0">
                          <a:effectLst/>
                        </a:rPr>
                        <a:t>Граната РГД-5</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algn="just">
                        <a:lnSpc>
                          <a:spcPct val="115000"/>
                        </a:lnSpc>
                        <a:spcAft>
                          <a:spcPts val="0"/>
                        </a:spcAft>
                      </a:pPr>
                      <a:r>
                        <a:rPr lang="ru-RU" sz="1800">
                          <a:effectLst/>
                        </a:rPr>
                        <a:t>  не менее 50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2584809612"/>
                  </a:ext>
                </a:extLst>
              </a:tr>
              <a:tr h="417095">
                <a:tc>
                  <a:txBody>
                    <a:bodyPr/>
                    <a:lstStyle/>
                    <a:p>
                      <a:pPr indent="76200" algn="just">
                        <a:lnSpc>
                          <a:spcPct val="115000"/>
                        </a:lnSpc>
                        <a:spcAft>
                          <a:spcPts val="0"/>
                        </a:spcAft>
                      </a:pPr>
                      <a:r>
                        <a:rPr lang="ru-RU" sz="1800">
                          <a:effectLst/>
                        </a:rPr>
                        <a:t>2 </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Граната Ф-1</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не менее 200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1168381519"/>
                  </a:ext>
                </a:extLst>
              </a:tr>
              <a:tr h="417095">
                <a:tc>
                  <a:txBody>
                    <a:bodyPr/>
                    <a:lstStyle/>
                    <a:p>
                      <a:pPr indent="76200" algn="just">
                        <a:lnSpc>
                          <a:spcPct val="115000"/>
                        </a:lnSpc>
                        <a:spcAft>
                          <a:spcPts val="0"/>
                        </a:spcAft>
                      </a:pPr>
                      <a:r>
                        <a:rPr lang="ru-RU" sz="1800">
                          <a:effectLst/>
                        </a:rPr>
                        <a:t>3</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Тротиловая шашка массой 200 граммов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45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686101587"/>
                  </a:ext>
                </a:extLst>
              </a:tr>
              <a:tr h="417095">
                <a:tc>
                  <a:txBody>
                    <a:bodyPr/>
                    <a:lstStyle/>
                    <a:p>
                      <a:pPr indent="76200" algn="just">
                        <a:lnSpc>
                          <a:spcPct val="115000"/>
                        </a:lnSpc>
                        <a:spcAft>
                          <a:spcPts val="0"/>
                        </a:spcAft>
                      </a:pPr>
                      <a:r>
                        <a:rPr lang="ru-RU" sz="1800">
                          <a:effectLst/>
                        </a:rPr>
                        <a:t>4</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Тротиловая шашка массой 400 граммов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55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887423929"/>
                  </a:ext>
                </a:extLst>
              </a:tr>
              <a:tr h="417095">
                <a:tc>
                  <a:txBody>
                    <a:bodyPr/>
                    <a:lstStyle/>
                    <a:p>
                      <a:pPr indent="76200" algn="just">
                        <a:lnSpc>
                          <a:spcPct val="115000"/>
                        </a:lnSpc>
                        <a:spcAft>
                          <a:spcPts val="0"/>
                        </a:spcAft>
                      </a:pPr>
                      <a:r>
                        <a:rPr lang="ru-RU" sz="1800">
                          <a:effectLst/>
                        </a:rPr>
                        <a:t>5</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Пивная банка 0,33 литра</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60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105514250"/>
                  </a:ext>
                </a:extLst>
              </a:tr>
              <a:tr h="417095">
                <a:tc>
                  <a:txBody>
                    <a:bodyPr/>
                    <a:lstStyle/>
                    <a:p>
                      <a:pPr indent="76200" algn="just">
                        <a:lnSpc>
                          <a:spcPct val="115000"/>
                        </a:lnSpc>
                        <a:spcAft>
                          <a:spcPts val="0"/>
                        </a:spcAft>
                      </a:pPr>
                      <a:r>
                        <a:rPr lang="ru-RU" sz="1800">
                          <a:effectLst/>
                        </a:rPr>
                        <a:t>6</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МинаМОН-50</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85 метров</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334074543"/>
                  </a:ext>
                </a:extLst>
              </a:tr>
              <a:tr h="417095">
                <a:tc>
                  <a:txBody>
                    <a:bodyPr/>
                    <a:lstStyle/>
                    <a:p>
                      <a:pPr indent="76200" algn="just">
                        <a:lnSpc>
                          <a:spcPct val="115000"/>
                        </a:lnSpc>
                        <a:spcAft>
                          <a:spcPts val="0"/>
                        </a:spcAft>
                      </a:pPr>
                      <a:r>
                        <a:rPr lang="ru-RU" sz="1800">
                          <a:effectLst/>
                        </a:rPr>
                        <a:t>7</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Чемодан (кейс)</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230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72235359"/>
                  </a:ext>
                </a:extLst>
              </a:tr>
              <a:tr h="417095">
                <a:tc>
                  <a:txBody>
                    <a:bodyPr/>
                    <a:lstStyle/>
                    <a:p>
                      <a:pPr indent="76200" algn="just">
                        <a:lnSpc>
                          <a:spcPct val="115000"/>
                        </a:lnSpc>
                        <a:spcAft>
                          <a:spcPts val="0"/>
                        </a:spcAft>
                      </a:pPr>
                      <a:r>
                        <a:rPr lang="ru-RU" sz="1800">
                          <a:effectLst/>
                        </a:rPr>
                        <a:t>8</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Дорожный чемодан</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350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3406938229"/>
                  </a:ext>
                </a:extLst>
              </a:tr>
              <a:tr h="417095">
                <a:tc>
                  <a:txBody>
                    <a:bodyPr/>
                    <a:lstStyle/>
                    <a:p>
                      <a:pPr indent="76200" algn="just">
                        <a:lnSpc>
                          <a:spcPct val="115000"/>
                        </a:lnSpc>
                        <a:spcAft>
                          <a:spcPts val="0"/>
                        </a:spcAft>
                      </a:pPr>
                      <a:r>
                        <a:rPr lang="ru-RU" sz="1800">
                          <a:effectLst/>
                        </a:rPr>
                        <a:t>9</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Автомобиль типа «Жигули»</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460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3892995577"/>
                  </a:ext>
                </a:extLst>
              </a:tr>
              <a:tr h="417095">
                <a:tc>
                  <a:txBody>
                    <a:bodyPr/>
                    <a:lstStyle/>
                    <a:p>
                      <a:pPr indent="76200" algn="just">
                        <a:lnSpc>
                          <a:spcPct val="115000"/>
                        </a:lnSpc>
                        <a:spcAft>
                          <a:spcPts val="0"/>
                        </a:spcAft>
                      </a:pPr>
                      <a:r>
                        <a:rPr lang="ru-RU" sz="1800">
                          <a:effectLst/>
                        </a:rPr>
                        <a:t>10</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Автомобиль типа «Волга»</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580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866999742"/>
                  </a:ext>
                </a:extLst>
              </a:tr>
              <a:tr h="417095">
                <a:tc>
                  <a:txBody>
                    <a:bodyPr/>
                    <a:lstStyle/>
                    <a:p>
                      <a:pPr indent="76200" algn="just">
                        <a:lnSpc>
                          <a:spcPct val="115000"/>
                        </a:lnSpc>
                        <a:spcAft>
                          <a:spcPts val="0"/>
                        </a:spcAft>
                      </a:pPr>
                      <a:r>
                        <a:rPr lang="ru-RU" sz="1800">
                          <a:effectLst/>
                        </a:rPr>
                        <a:t>11</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Микроавтобус</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920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116554922"/>
                  </a:ext>
                </a:extLst>
              </a:tr>
              <a:tr h="417095">
                <a:tc>
                  <a:txBody>
                    <a:bodyPr/>
                    <a:lstStyle/>
                    <a:p>
                      <a:pPr indent="76200" algn="just">
                        <a:lnSpc>
                          <a:spcPct val="115000"/>
                        </a:lnSpc>
                        <a:spcAft>
                          <a:spcPts val="0"/>
                        </a:spcAft>
                      </a:pPr>
                      <a:r>
                        <a:rPr lang="ru-RU" sz="1800">
                          <a:effectLst/>
                        </a:rPr>
                        <a:t>12</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a:effectLst/>
                        </a:rPr>
                        <a:t>Грузовая автомашина (фургон)</a:t>
                      </a:r>
                      <a:endParaRPr lang="ru-RU"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tc>
                  <a:txBody>
                    <a:bodyPr/>
                    <a:lstStyle/>
                    <a:p>
                      <a:pPr indent="76200" algn="just">
                        <a:lnSpc>
                          <a:spcPct val="115000"/>
                        </a:lnSpc>
                        <a:spcAft>
                          <a:spcPts val="0"/>
                        </a:spcAft>
                      </a:pPr>
                      <a:r>
                        <a:rPr lang="ru-RU" sz="1800" dirty="0">
                          <a:effectLst/>
                        </a:rPr>
                        <a:t>1240 метров</a:t>
                      </a:r>
                      <a:endParaRPr lang="ru-RU"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8575" marR="28575" marT="0" marB="0"/>
                </a:tc>
                <a:extLst>
                  <a:ext uri="{0D108BD9-81ED-4DB2-BD59-A6C34878D82A}">
                    <a16:rowId xmlns:a16="http://schemas.microsoft.com/office/drawing/2014/main" xmlns="" val="70632211"/>
                  </a:ext>
                </a:extLst>
              </a:tr>
            </a:tbl>
          </a:graphicData>
        </a:graphic>
      </p:graphicFrame>
    </p:spTree>
    <p:extLst>
      <p:ext uri="{BB962C8B-B14F-4D97-AF65-F5344CB8AC3E}">
        <p14:creationId xmlns:p14="http://schemas.microsoft.com/office/powerpoint/2010/main" val="27639332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497305"/>
          </a:xfrm>
        </p:spPr>
        <p:txBody>
          <a:bodyPr>
            <a:noAutofit/>
          </a:bodyPr>
          <a:lstStyle/>
          <a:p>
            <a:pPr algn="ctr"/>
            <a:r>
              <a:rPr lang="ru-RU" sz="2000" b="1" dirty="0"/>
              <a:t>Организация взаимодействия при возникновении чрезвычайной ситуации</a:t>
            </a:r>
          </a:p>
        </p:txBody>
      </p:sp>
      <p:graphicFrame>
        <p:nvGraphicFramePr>
          <p:cNvPr id="5" name="Объект 4"/>
          <p:cNvGraphicFramePr>
            <a:graphicFrameLocks noGrp="1"/>
          </p:cNvGraphicFramePr>
          <p:nvPr>
            <p:ph idx="1"/>
            <p:extLst>
              <p:ext uri="{D42A27DB-BD31-4B8C-83A1-F6EECF244321}">
                <p14:modId xmlns:p14="http://schemas.microsoft.com/office/powerpoint/2010/main" val="2172847889"/>
              </p:ext>
            </p:extLst>
          </p:nvPr>
        </p:nvGraphicFramePr>
        <p:xfrm>
          <a:off x="128336" y="481263"/>
          <a:ext cx="12175959" cy="6303264"/>
        </p:xfrm>
        <a:graphic>
          <a:graphicData uri="http://schemas.openxmlformats.org/drawingml/2006/table">
            <a:tbl>
              <a:tblPr firstRow="1" firstCol="1" lastRow="1" lastCol="1" bandRow="1" bandCol="1">
                <a:tableStyleId>{5C22544A-7EE6-4342-B048-85BDC9FD1C3A}</a:tableStyleId>
              </a:tblPr>
              <a:tblGrid>
                <a:gridCol w="6934345">
                  <a:extLst>
                    <a:ext uri="{9D8B030D-6E8A-4147-A177-3AD203B41FA5}">
                      <a16:colId xmlns:a16="http://schemas.microsoft.com/office/drawing/2014/main" xmlns="" val="3559925213"/>
                    </a:ext>
                  </a:extLst>
                </a:gridCol>
                <a:gridCol w="5241614">
                  <a:extLst>
                    <a:ext uri="{9D8B030D-6E8A-4147-A177-3AD203B41FA5}">
                      <a16:colId xmlns:a16="http://schemas.microsoft.com/office/drawing/2014/main" xmlns="" val="876472288"/>
                    </a:ext>
                  </a:extLst>
                </a:gridCol>
              </a:tblGrid>
              <a:tr h="259407">
                <a:tc>
                  <a:txBody>
                    <a:bodyPr/>
                    <a:lstStyle/>
                    <a:p>
                      <a:pPr algn="ctr">
                        <a:lnSpc>
                          <a:spcPct val="115000"/>
                        </a:lnSpc>
                        <a:spcAft>
                          <a:spcPts val="0"/>
                        </a:spcAft>
                      </a:pPr>
                      <a:r>
                        <a:rPr lang="ru-RU" sz="1600" b="0" dirty="0">
                          <a:solidFill>
                            <a:schemeClr val="tx1"/>
                          </a:solidFill>
                          <a:effectLst/>
                        </a:rPr>
                        <a:t>Объект</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gn="ctr">
                        <a:lnSpc>
                          <a:spcPct val="115000"/>
                        </a:lnSpc>
                        <a:spcAft>
                          <a:spcPts val="0"/>
                        </a:spcAft>
                      </a:pPr>
                      <a:r>
                        <a:rPr lang="ru-RU" sz="1600" b="0">
                          <a:solidFill>
                            <a:schemeClr val="tx1"/>
                          </a:solidFill>
                          <a:effectLst/>
                        </a:rPr>
                        <a:t>№ телефонов</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xmlns="" val="3049751581"/>
                  </a:ext>
                </a:extLst>
              </a:tr>
              <a:tr h="133626">
                <a:tc>
                  <a:txBody>
                    <a:bodyPr/>
                    <a:lstStyle/>
                    <a:p>
                      <a:pPr>
                        <a:lnSpc>
                          <a:spcPct val="90000"/>
                        </a:lnSpc>
                        <a:spcAft>
                          <a:spcPts val="0"/>
                        </a:spcAft>
                      </a:pPr>
                      <a:r>
                        <a:rPr lang="ru-RU" sz="1600" b="0" dirty="0">
                          <a:solidFill>
                            <a:schemeClr val="tx1"/>
                          </a:solidFill>
                          <a:effectLst/>
                        </a:rPr>
                        <a:t>Вахта учебного корпуса</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90000"/>
                        </a:lnSpc>
                        <a:spcAft>
                          <a:spcPts val="0"/>
                        </a:spcAft>
                      </a:pPr>
                      <a:r>
                        <a:rPr lang="ru-RU" sz="1600" b="0">
                          <a:solidFill>
                            <a:schemeClr val="tx1"/>
                          </a:solidFill>
                          <a:effectLst/>
                        </a:rPr>
                        <a:t>8(8443) 51-53-06</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509900446"/>
                  </a:ext>
                </a:extLst>
              </a:tr>
              <a:tr h="215646">
                <a:tc>
                  <a:txBody>
                    <a:bodyPr/>
                    <a:lstStyle/>
                    <a:p>
                      <a:pPr>
                        <a:lnSpc>
                          <a:spcPct val="90000"/>
                        </a:lnSpc>
                        <a:spcAft>
                          <a:spcPts val="0"/>
                        </a:spcAft>
                      </a:pPr>
                      <a:r>
                        <a:rPr lang="ru-RU" sz="1600" b="0" dirty="0">
                          <a:solidFill>
                            <a:schemeClr val="tx1"/>
                          </a:solidFill>
                          <a:effectLst/>
                        </a:rPr>
                        <a:t>Связь между постом охраны  и руководством филиала</a:t>
                      </a:r>
                      <a:endParaRPr lang="ru-RU"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90000"/>
                        </a:lnSpc>
                        <a:spcAft>
                          <a:spcPts val="0"/>
                        </a:spcAft>
                      </a:pPr>
                      <a:r>
                        <a:rPr lang="ru-RU" sz="1600" b="0">
                          <a:solidFill>
                            <a:schemeClr val="tx1"/>
                          </a:solidFill>
                          <a:effectLst/>
                        </a:rPr>
                        <a:t>8(8443) 51-53-00</a:t>
                      </a:r>
                      <a:endParaRPr lang="ru-RU" sz="16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4273628326"/>
                  </a:ext>
                </a:extLst>
              </a:tr>
              <a:tr h="259407">
                <a:tc gridSpan="2">
                  <a:txBody>
                    <a:bodyPr/>
                    <a:lstStyle/>
                    <a:p>
                      <a:pPr algn="ctr">
                        <a:lnSpc>
                          <a:spcPct val="115000"/>
                        </a:lnSpc>
                        <a:spcAft>
                          <a:spcPts val="0"/>
                        </a:spcAft>
                      </a:pPr>
                      <a:r>
                        <a:rPr lang="ru-RU" sz="1600" b="0" dirty="0">
                          <a:solidFill>
                            <a:schemeClr val="tx1"/>
                          </a:solidFill>
                          <a:effectLst/>
                        </a:rPr>
                        <a:t>Связь с силовыми и правоохранительными органами</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hMerge="1">
                  <a:txBody>
                    <a:bodyPr/>
                    <a:lstStyle/>
                    <a:p>
                      <a:endParaRPr lang="ru-RU"/>
                    </a:p>
                  </a:txBody>
                  <a:tcPr/>
                </a:tc>
                <a:extLst>
                  <a:ext uri="{0D108BD9-81ED-4DB2-BD59-A6C34878D82A}">
                    <a16:rowId xmlns:a16="http://schemas.microsoft.com/office/drawing/2014/main" xmlns="" val="814728286"/>
                  </a:ext>
                </a:extLst>
              </a:tr>
              <a:tr h="259407">
                <a:tc>
                  <a:txBody>
                    <a:bodyPr/>
                    <a:lstStyle/>
                    <a:p>
                      <a:pPr>
                        <a:lnSpc>
                          <a:spcPct val="115000"/>
                        </a:lnSpc>
                        <a:spcAft>
                          <a:spcPts val="0"/>
                        </a:spcAft>
                      </a:pPr>
                      <a:r>
                        <a:rPr lang="ru-RU" sz="1600" b="0" dirty="0">
                          <a:solidFill>
                            <a:schemeClr val="tx1"/>
                          </a:solidFill>
                          <a:effectLst/>
                        </a:rPr>
                        <a:t>Администрация гор. округа г. Волжский</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a:solidFill>
                            <a:schemeClr val="tx1"/>
                          </a:solidFill>
                          <a:effectLst/>
                        </a:rPr>
                        <a:t>8(8443) 42-12-45 (канцелярия)</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612008138"/>
                  </a:ext>
                </a:extLst>
              </a:tr>
              <a:tr h="259407">
                <a:tc>
                  <a:txBody>
                    <a:bodyPr/>
                    <a:lstStyle/>
                    <a:p>
                      <a:pPr>
                        <a:lnSpc>
                          <a:spcPct val="115000"/>
                        </a:lnSpc>
                        <a:spcAft>
                          <a:spcPts val="0"/>
                        </a:spcAft>
                      </a:pPr>
                      <a:r>
                        <a:rPr lang="ru-RU" sz="1600" b="0" dirty="0">
                          <a:solidFill>
                            <a:schemeClr val="tx1"/>
                          </a:solidFill>
                          <a:effectLst/>
                        </a:rPr>
                        <a:t>Управление МВД России  по г. Волжскому</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41-56-56 (ДЧ), 41-75-00</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1846156414"/>
                  </a:ext>
                </a:extLst>
              </a:tr>
              <a:tr h="215646">
                <a:tc>
                  <a:txBody>
                    <a:bodyPr/>
                    <a:lstStyle/>
                    <a:p>
                      <a:pPr algn="just">
                        <a:lnSpc>
                          <a:spcPct val="90000"/>
                        </a:lnSpc>
                        <a:spcAft>
                          <a:spcPts val="0"/>
                        </a:spcAft>
                      </a:pPr>
                      <a:r>
                        <a:rPr lang="ru-RU" sz="1600" b="0" dirty="0">
                          <a:solidFill>
                            <a:schemeClr val="tx1"/>
                          </a:solidFill>
                          <a:effectLst/>
                        </a:rPr>
                        <a:t>Полиция (дежурный УВД)</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90000"/>
                        </a:lnSpc>
                        <a:spcAft>
                          <a:spcPts val="0"/>
                        </a:spcAft>
                      </a:pPr>
                      <a:r>
                        <a:rPr lang="ru-RU" sz="1600" b="0">
                          <a:solidFill>
                            <a:schemeClr val="tx1"/>
                          </a:solidFill>
                          <a:effectLst/>
                        </a:rPr>
                        <a:t>02</a:t>
                      </a:r>
                      <a:endParaRPr lang="ru-RU" sz="16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2226320292"/>
                  </a:ext>
                </a:extLst>
              </a:tr>
              <a:tr h="259407">
                <a:tc>
                  <a:txBody>
                    <a:bodyPr/>
                    <a:lstStyle/>
                    <a:p>
                      <a:pPr>
                        <a:lnSpc>
                          <a:spcPct val="115000"/>
                        </a:lnSpc>
                        <a:spcAft>
                          <a:spcPts val="0"/>
                        </a:spcAft>
                      </a:pPr>
                      <a:r>
                        <a:rPr lang="ru-RU" sz="1600" b="0" dirty="0">
                          <a:solidFill>
                            <a:schemeClr val="tx1"/>
                          </a:solidFill>
                          <a:effectLst/>
                        </a:rPr>
                        <a:t>Отдел полиции №3</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a:solidFill>
                            <a:schemeClr val="tx1"/>
                          </a:solidFill>
                          <a:effectLst/>
                        </a:rPr>
                        <a:t>8(8443) 41-75-03, 51-55-50</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2370903419"/>
                  </a:ext>
                </a:extLst>
              </a:tr>
              <a:tr h="431292">
                <a:tc>
                  <a:txBody>
                    <a:bodyPr/>
                    <a:lstStyle/>
                    <a:p>
                      <a:pPr algn="just">
                        <a:lnSpc>
                          <a:spcPct val="90000"/>
                        </a:lnSpc>
                        <a:spcAft>
                          <a:spcPts val="0"/>
                        </a:spcAft>
                      </a:pPr>
                      <a:r>
                        <a:rPr lang="ru-RU" sz="1600" b="0" dirty="0">
                          <a:solidFill>
                            <a:schemeClr val="tx1"/>
                          </a:solidFill>
                          <a:effectLst/>
                        </a:rPr>
                        <a:t>Оперативный дежурный УФСБ </a:t>
                      </a:r>
                    </a:p>
                    <a:p>
                      <a:pPr algn="just">
                        <a:lnSpc>
                          <a:spcPct val="90000"/>
                        </a:lnSpc>
                        <a:spcAft>
                          <a:spcPts val="0"/>
                        </a:spcAft>
                      </a:pPr>
                      <a:r>
                        <a:rPr lang="ru-RU" sz="1600" b="0" dirty="0">
                          <a:solidFill>
                            <a:schemeClr val="tx1"/>
                          </a:solidFill>
                          <a:effectLst/>
                        </a:rPr>
                        <a:t>г. Волжского</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56-87-28</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639134687"/>
                  </a:ext>
                </a:extLst>
              </a:tr>
              <a:tr h="431292">
                <a:tc>
                  <a:txBody>
                    <a:bodyPr/>
                    <a:lstStyle/>
                    <a:p>
                      <a:pPr algn="just">
                        <a:lnSpc>
                          <a:spcPct val="90000"/>
                        </a:lnSpc>
                        <a:spcAft>
                          <a:spcPts val="0"/>
                        </a:spcAft>
                      </a:pPr>
                      <a:r>
                        <a:rPr lang="ru-RU" sz="1600" b="0" dirty="0" err="1">
                          <a:solidFill>
                            <a:schemeClr val="tx1"/>
                          </a:solidFill>
                          <a:effectLst/>
                        </a:rPr>
                        <a:t>Росгвардия</a:t>
                      </a:r>
                      <a:r>
                        <a:rPr lang="ru-RU" sz="1600" b="0" dirty="0">
                          <a:solidFill>
                            <a:schemeClr val="tx1"/>
                          </a:solidFill>
                          <a:effectLst/>
                        </a:rPr>
                        <a:t> (ОВО по г. Волжскому филиала ФГКУ УВО ВНГ России по Волгоградской области)</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20-20-44, 20-20-55</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787714464"/>
                  </a:ext>
                </a:extLst>
              </a:tr>
              <a:tr h="259407">
                <a:tc>
                  <a:txBody>
                    <a:bodyPr/>
                    <a:lstStyle/>
                    <a:p>
                      <a:pPr>
                        <a:lnSpc>
                          <a:spcPct val="115000"/>
                        </a:lnSpc>
                        <a:spcAft>
                          <a:spcPts val="0"/>
                        </a:spcAft>
                      </a:pPr>
                      <a:r>
                        <a:rPr lang="ru-RU" sz="1600" b="0" dirty="0">
                          <a:solidFill>
                            <a:schemeClr val="tx1"/>
                          </a:solidFill>
                          <a:effectLst/>
                        </a:rPr>
                        <a:t>Отдел ГОЧС</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41-54-30, 41-60-91</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4281982877"/>
                  </a:ext>
                </a:extLst>
              </a:tr>
              <a:tr h="259407">
                <a:tc>
                  <a:txBody>
                    <a:bodyPr/>
                    <a:lstStyle/>
                    <a:p>
                      <a:pPr>
                        <a:lnSpc>
                          <a:spcPct val="115000"/>
                        </a:lnSpc>
                        <a:spcAft>
                          <a:spcPts val="0"/>
                        </a:spcAft>
                      </a:pPr>
                      <a:r>
                        <a:rPr lang="ru-RU" sz="1600" b="0">
                          <a:solidFill>
                            <a:schemeClr val="tx1"/>
                          </a:solidFill>
                          <a:effectLst/>
                        </a:rPr>
                        <a:t>МКУ ЕДДС (оперативный дежурный)</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90000"/>
                        </a:lnSpc>
                        <a:spcAft>
                          <a:spcPts val="0"/>
                        </a:spcAft>
                      </a:pPr>
                      <a:r>
                        <a:rPr lang="ru-RU" sz="1600" b="0" dirty="0">
                          <a:solidFill>
                            <a:schemeClr val="tx1"/>
                          </a:solidFill>
                          <a:effectLst/>
                        </a:rPr>
                        <a:t>8(8443) 41-18-01, 25-89-01, 42-12-93</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1000931648"/>
                  </a:ext>
                </a:extLst>
              </a:tr>
              <a:tr h="259407">
                <a:tc gridSpan="2">
                  <a:txBody>
                    <a:bodyPr/>
                    <a:lstStyle/>
                    <a:p>
                      <a:pPr algn="ctr">
                        <a:lnSpc>
                          <a:spcPct val="115000"/>
                        </a:lnSpc>
                        <a:spcAft>
                          <a:spcPts val="0"/>
                        </a:spcAft>
                      </a:pPr>
                      <a:r>
                        <a:rPr lang="ru-RU" sz="1600" b="0" dirty="0">
                          <a:solidFill>
                            <a:schemeClr val="tx1"/>
                          </a:solidFill>
                          <a:effectLst/>
                        </a:rPr>
                        <a:t>Связь  с аварийно-спасательными службами</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hMerge="1">
                  <a:txBody>
                    <a:bodyPr/>
                    <a:lstStyle/>
                    <a:p>
                      <a:endParaRPr lang="ru-RU"/>
                    </a:p>
                  </a:txBody>
                  <a:tcPr/>
                </a:tc>
                <a:extLst>
                  <a:ext uri="{0D108BD9-81ED-4DB2-BD59-A6C34878D82A}">
                    <a16:rowId xmlns:a16="http://schemas.microsoft.com/office/drawing/2014/main" xmlns="" val="3907961076"/>
                  </a:ext>
                </a:extLst>
              </a:tr>
              <a:tr h="259407">
                <a:tc>
                  <a:txBody>
                    <a:bodyPr/>
                    <a:lstStyle/>
                    <a:p>
                      <a:pPr>
                        <a:lnSpc>
                          <a:spcPct val="115000"/>
                        </a:lnSpc>
                        <a:spcAft>
                          <a:spcPts val="0"/>
                        </a:spcAft>
                      </a:pPr>
                      <a:r>
                        <a:rPr lang="ru-RU" sz="1600" b="0">
                          <a:solidFill>
                            <a:schemeClr val="tx1"/>
                          </a:solidFill>
                          <a:effectLst/>
                        </a:rPr>
                        <a:t>МЧС  (Служба спасения)</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01, 112</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2062421350"/>
                  </a:ext>
                </a:extLst>
              </a:tr>
              <a:tr h="259407">
                <a:tc>
                  <a:txBody>
                    <a:bodyPr/>
                    <a:lstStyle/>
                    <a:p>
                      <a:pPr>
                        <a:lnSpc>
                          <a:spcPct val="115000"/>
                        </a:lnSpc>
                        <a:spcAft>
                          <a:spcPts val="0"/>
                        </a:spcAft>
                      </a:pPr>
                      <a:r>
                        <a:rPr lang="ru-RU" sz="1600" b="0">
                          <a:solidFill>
                            <a:schemeClr val="tx1"/>
                          </a:solidFill>
                          <a:effectLst/>
                        </a:rPr>
                        <a:t>Служба скорой помощи</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03, 112 (сотовый телефон 103)</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703898640"/>
                  </a:ext>
                </a:extLst>
              </a:tr>
              <a:tr h="259407">
                <a:tc>
                  <a:txBody>
                    <a:bodyPr/>
                    <a:lstStyle/>
                    <a:p>
                      <a:pPr>
                        <a:lnSpc>
                          <a:spcPct val="115000"/>
                        </a:lnSpc>
                        <a:spcAft>
                          <a:spcPts val="0"/>
                        </a:spcAft>
                      </a:pPr>
                      <a:r>
                        <a:rPr lang="ru-RU" sz="1600" b="0">
                          <a:solidFill>
                            <a:schemeClr val="tx1"/>
                          </a:solidFill>
                          <a:effectLst/>
                        </a:rPr>
                        <a:t>Диспетчер  ООО «Волжские тепловые сети»</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55-05-40, 55-05-41 </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1803258280"/>
                  </a:ext>
                </a:extLst>
              </a:tr>
              <a:tr h="259407">
                <a:tc>
                  <a:txBody>
                    <a:bodyPr/>
                    <a:lstStyle/>
                    <a:p>
                      <a:pPr>
                        <a:lnSpc>
                          <a:spcPct val="115000"/>
                        </a:lnSpc>
                        <a:spcAft>
                          <a:spcPts val="0"/>
                        </a:spcAft>
                      </a:pPr>
                      <a:r>
                        <a:rPr lang="ru-RU" sz="1600" b="0">
                          <a:solidFill>
                            <a:schemeClr val="tx1"/>
                          </a:solidFill>
                          <a:effectLst/>
                        </a:rPr>
                        <a:t>Диспетчер МУП «Водоканал»</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45-45-60, 45-45-45,31-81-73</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845040798"/>
                  </a:ext>
                </a:extLst>
              </a:tr>
              <a:tr h="259407">
                <a:tc>
                  <a:txBody>
                    <a:bodyPr/>
                    <a:lstStyle/>
                    <a:p>
                      <a:pPr>
                        <a:lnSpc>
                          <a:spcPct val="115000"/>
                        </a:lnSpc>
                        <a:spcAft>
                          <a:spcPts val="0"/>
                        </a:spcAft>
                      </a:pPr>
                      <a:r>
                        <a:rPr lang="ru-RU" sz="1600" b="0">
                          <a:solidFill>
                            <a:schemeClr val="tx1"/>
                          </a:solidFill>
                          <a:effectLst/>
                        </a:rPr>
                        <a:t>Аварийная газовая служба  </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04, 8(8443) 55-55-04, 55-65-42</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14164753"/>
                  </a:ext>
                </a:extLst>
              </a:tr>
              <a:tr h="259407">
                <a:tc>
                  <a:txBody>
                    <a:bodyPr/>
                    <a:lstStyle/>
                    <a:p>
                      <a:pPr>
                        <a:lnSpc>
                          <a:spcPct val="115000"/>
                        </a:lnSpc>
                        <a:spcAft>
                          <a:spcPts val="0"/>
                        </a:spcAft>
                      </a:pPr>
                      <a:r>
                        <a:rPr lang="ru-RU" sz="1600" b="0">
                          <a:solidFill>
                            <a:schemeClr val="tx1"/>
                          </a:solidFill>
                          <a:effectLst/>
                        </a:rPr>
                        <a:t>Аварийная служба электоросети</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112, 8(8443) 31-76-31</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242243605"/>
                  </a:ext>
                </a:extLst>
              </a:tr>
              <a:tr h="259407">
                <a:tc>
                  <a:txBody>
                    <a:bodyPr/>
                    <a:lstStyle/>
                    <a:p>
                      <a:pPr>
                        <a:lnSpc>
                          <a:spcPct val="115000"/>
                        </a:lnSpc>
                        <a:spcAft>
                          <a:spcPts val="0"/>
                        </a:spcAft>
                      </a:pPr>
                      <a:r>
                        <a:rPr lang="ru-RU" sz="1600" b="0">
                          <a:solidFill>
                            <a:schemeClr val="tx1"/>
                          </a:solidFill>
                          <a:effectLst/>
                        </a:rPr>
                        <a:t>Управление здравоохранения</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42-17-13</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13654948"/>
                  </a:ext>
                </a:extLst>
              </a:tr>
              <a:tr h="534954">
                <a:tc>
                  <a:txBody>
                    <a:bodyPr/>
                    <a:lstStyle/>
                    <a:p>
                      <a:pPr>
                        <a:lnSpc>
                          <a:spcPct val="115000"/>
                        </a:lnSpc>
                        <a:spcAft>
                          <a:spcPts val="0"/>
                        </a:spcAft>
                      </a:pPr>
                      <a:r>
                        <a:rPr lang="ru-RU" sz="1600" b="0">
                          <a:solidFill>
                            <a:schemeClr val="tx1"/>
                          </a:solidFill>
                          <a:effectLst/>
                        </a:rPr>
                        <a:t>ГБУЗ « Городская поликлиника № 5» </a:t>
                      </a:r>
                    </a:p>
                    <a:p>
                      <a:pPr>
                        <a:lnSpc>
                          <a:spcPct val="115000"/>
                        </a:lnSpc>
                        <a:spcAft>
                          <a:spcPts val="0"/>
                        </a:spcAft>
                      </a:pPr>
                      <a:r>
                        <a:rPr lang="ru-RU" sz="1600" b="0">
                          <a:solidFill>
                            <a:schemeClr val="tx1"/>
                          </a:solidFill>
                          <a:effectLst/>
                        </a:rPr>
                        <a:t>(</a:t>
                      </a:r>
                      <a:r>
                        <a:rPr lang="ru-RU" sz="1600" b="0" u="sng">
                          <a:solidFill>
                            <a:schemeClr val="tx1"/>
                          </a:solidFill>
                          <a:effectLst/>
                          <a:hlinkClick r:id="rId2"/>
                        </a:rPr>
                        <a:t>ул. Оломоуцкая</a:t>
                      </a:r>
                      <a:r>
                        <a:rPr lang="ru-RU" sz="1600" b="0">
                          <a:solidFill>
                            <a:schemeClr val="tx1"/>
                          </a:solidFill>
                          <a:effectLst/>
                        </a:rPr>
                        <a:t>,  21а)</a:t>
                      </a:r>
                      <a:endParaRPr lang="ru-RU" sz="16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lnSpc>
                          <a:spcPct val="115000"/>
                        </a:lnSpc>
                        <a:spcAft>
                          <a:spcPts val="0"/>
                        </a:spcAft>
                      </a:pPr>
                      <a:r>
                        <a:rPr lang="ru-RU" sz="1600" b="0" dirty="0">
                          <a:solidFill>
                            <a:schemeClr val="tx1"/>
                          </a:solidFill>
                          <a:effectLst/>
                        </a:rPr>
                        <a:t>8(8443) 29-90-62 </a:t>
                      </a:r>
                      <a:endParaRPr lang="ru-RU" sz="16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xmlns="" val="3267988246"/>
                  </a:ext>
                </a:extLst>
              </a:tr>
            </a:tbl>
          </a:graphicData>
        </a:graphic>
      </p:graphicFrame>
    </p:spTree>
    <p:extLst>
      <p:ext uri="{BB962C8B-B14F-4D97-AF65-F5344CB8AC3E}">
        <p14:creationId xmlns:p14="http://schemas.microsoft.com/office/powerpoint/2010/main" val="3876937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336" y="-16042"/>
            <a:ext cx="12063663" cy="497305"/>
          </a:xfrm>
        </p:spPr>
        <p:txBody>
          <a:bodyPr>
            <a:noAutofit/>
          </a:bodyPr>
          <a:lstStyle/>
          <a:p>
            <a:pPr algn="ctr"/>
            <a:endParaRPr lang="ru-RU" sz="2000" b="1" dirty="0"/>
          </a:p>
        </p:txBody>
      </p:sp>
      <p:sp>
        <p:nvSpPr>
          <p:cNvPr id="3" name="Объект 2"/>
          <p:cNvSpPr>
            <a:spLocks noGrp="1"/>
          </p:cNvSpPr>
          <p:nvPr>
            <p:ph idx="1"/>
          </p:nvPr>
        </p:nvSpPr>
        <p:spPr/>
        <p:txBody>
          <a:bodyPr/>
          <a:lstStyle/>
          <a:p>
            <a:r>
              <a:rPr lang="en-US" dirty="0"/>
              <a:t>https://</a:t>
            </a:r>
            <a:r>
              <a:rPr lang="en-US" dirty="0" smtClean="0"/>
              <a:t>vgi2.volsu.ru/sveden/anti_terror/</a:t>
            </a:r>
            <a:endParaRPr lang="ru-RU" dirty="0"/>
          </a:p>
        </p:txBody>
      </p:sp>
    </p:spTree>
    <p:extLst>
      <p:ext uri="{BB962C8B-B14F-4D97-AF65-F5344CB8AC3E}">
        <p14:creationId xmlns:p14="http://schemas.microsoft.com/office/powerpoint/2010/main" val="547462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TotalTime>
  <Words>3730</Words>
  <Application>Microsoft Office PowerPoint</Application>
  <PresentationFormat>Широкоэкранный</PresentationFormat>
  <Paragraphs>246</Paragraphs>
  <Slides>21</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21</vt:i4>
      </vt:variant>
    </vt:vector>
  </HeadingPairs>
  <TitlesOfParts>
    <vt:vector size="28" baseType="lpstr">
      <vt:lpstr>Arial</vt:lpstr>
      <vt:lpstr>Calibri</vt:lpstr>
      <vt:lpstr>Calibri Light</vt:lpstr>
      <vt:lpstr>Symbol</vt:lpstr>
      <vt:lpstr>Times New Roman</vt:lpstr>
      <vt:lpstr>Тема Office</vt:lpstr>
      <vt:lpstr>Фотография Photo Editor</vt:lpstr>
      <vt:lpstr>Презентация PowerPoint</vt:lpstr>
      <vt:lpstr>Термины и определения в области ГО и ЧС</vt:lpstr>
      <vt:lpstr>Нормативные правовые документы в области ГО и ЧС</vt:lpstr>
      <vt:lpstr>Наиболее характерные ЧС, которые могут возникнуть в районе расположения ВФ ВолГУ, и опасности, присущие этим ЧС</vt:lpstr>
      <vt:lpstr>Сигналы оповещения ГО и ЧС</vt:lpstr>
      <vt:lpstr>Сигналы оповещения ГО и ЧС</vt:lpstr>
      <vt:lpstr>Сигналы оповещения ГО и ЧС</vt:lpstr>
      <vt:lpstr>Сигналы оповещения ГО и ЧС</vt:lpstr>
      <vt:lpstr>Инструкция по действиям руководителей структурных подразделений, работников, преподавателей и обучающихся ВФ ВолГУ при экстренной эвакуации из учебного корпуса при возникновении пожара и других чрезвычайных ситуаций</vt:lpstr>
      <vt:lpstr>Инструкция по действиям руководителей структурных подразделений, работников, преподавателей и обучающихся ВФ ВолГУ при экстренной эвакуации из учебного корпуса при возникновении пожара и других чрезвычайных ситуаций</vt:lpstr>
      <vt:lpstr>Инструкция по действиям руководителей структурных подразделений, работников, преподавателей и обучающихся ВФ ВолГУ при экстренной эвакуации из учебного корпуса при возникновении пожара и других чрезвычайных ситуаций</vt:lpstr>
      <vt:lpstr>АЛГОРИТМЫ  действий сотрудников ВФ ВолГУ, работников частных охранных организаций и обучающихся при совершении (угрозе совершения) преступления в формах вооруженного нападения, размещения взрывного устройства, захвата заложников, обнаружении БПЛА, при угрозе атаки беспилотных летательных аппаратов (БПЛА), при подаче сигнала «Ракетная опасность»</vt:lpstr>
      <vt:lpstr>Вооруженное нападение</vt:lpstr>
      <vt:lpstr>Размещение взрывного устройства</vt:lpstr>
      <vt:lpstr>Захват заложников</vt:lpstr>
      <vt:lpstr>Обнаружение беспилотного летательного аппарата (БПЛА)</vt:lpstr>
      <vt:lpstr>При подаче сигнала «Ракетная опасность»</vt:lpstr>
      <vt:lpstr>Правила поведения укрываемых в заглубленных помещениях (убежищах, укрытиях):</vt:lpstr>
      <vt:lpstr>Рекомендуемые зоны эвакуации и оцепления при обнаружении взрывного устройства или предмета, похожего на взрывное устройство</vt:lpstr>
      <vt:lpstr>Организация взаимодействия при возникновении чрезвычайной ситуации</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Логинова Елена</dc:creator>
  <cp:lastModifiedBy>Логинов</cp:lastModifiedBy>
  <cp:revision>17</cp:revision>
  <dcterms:created xsi:type="dcterms:W3CDTF">2026-08-19T11:00:37Z</dcterms:created>
  <dcterms:modified xsi:type="dcterms:W3CDTF">2026-08-28T11:23:10Z</dcterms:modified>
</cp:coreProperties>
</file>